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75" r:id="rId3"/>
    <p:sldMasterId id="2147483690" r:id="rId4"/>
    <p:sldMasterId id="2147483694" r:id="rId5"/>
  </p:sldMasterIdLst>
  <p:notesMasterIdLst>
    <p:notesMasterId r:id="rId58"/>
  </p:notesMasterIdLst>
  <p:handoutMasterIdLst>
    <p:handoutMasterId r:id="rId59"/>
  </p:handoutMasterIdLst>
  <p:sldIdLst>
    <p:sldId id="258" r:id="rId6"/>
    <p:sldId id="260" r:id="rId7"/>
    <p:sldId id="262" r:id="rId8"/>
    <p:sldId id="296" r:id="rId9"/>
    <p:sldId id="315" r:id="rId10"/>
    <p:sldId id="326" r:id="rId11"/>
    <p:sldId id="267" r:id="rId12"/>
    <p:sldId id="327" r:id="rId13"/>
    <p:sldId id="268" r:id="rId14"/>
    <p:sldId id="297" r:id="rId15"/>
    <p:sldId id="298" r:id="rId16"/>
    <p:sldId id="274" r:id="rId17"/>
    <p:sldId id="302" r:id="rId18"/>
    <p:sldId id="275" r:id="rId19"/>
    <p:sldId id="266" r:id="rId20"/>
    <p:sldId id="303" r:id="rId21"/>
    <p:sldId id="299" r:id="rId22"/>
    <p:sldId id="300" r:id="rId23"/>
    <p:sldId id="301" r:id="rId24"/>
    <p:sldId id="316" r:id="rId25"/>
    <p:sldId id="356" r:id="rId26"/>
    <p:sldId id="357" r:id="rId27"/>
    <p:sldId id="358" r:id="rId28"/>
    <p:sldId id="359" r:id="rId29"/>
    <p:sldId id="363" r:id="rId30"/>
    <p:sldId id="364" r:id="rId31"/>
    <p:sldId id="360" r:id="rId32"/>
    <p:sldId id="361" r:id="rId33"/>
    <p:sldId id="362" r:id="rId34"/>
    <p:sldId id="331" r:id="rId35"/>
    <p:sldId id="371" r:id="rId36"/>
    <p:sldId id="370" r:id="rId37"/>
    <p:sldId id="365" r:id="rId38"/>
    <p:sldId id="366" r:id="rId39"/>
    <p:sldId id="367" r:id="rId40"/>
    <p:sldId id="368" r:id="rId41"/>
    <p:sldId id="369" r:id="rId42"/>
    <p:sldId id="336" r:id="rId43"/>
    <p:sldId id="330" r:id="rId44"/>
    <p:sldId id="329" r:id="rId45"/>
    <p:sldId id="328" r:id="rId46"/>
    <p:sldId id="317" r:id="rId47"/>
    <p:sldId id="322" r:id="rId48"/>
    <p:sldId id="318" r:id="rId49"/>
    <p:sldId id="319" r:id="rId50"/>
    <p:sldId id="320" r:id="rId51"/>
    <p:sldId id="337" r:id="rId52"/>
    <p:sldId id="341" r:id="rId53"/>
    <p:sldId id="346" r:id="rId54"/>
    <p:sldId id="347" r:id="rId55"/>
    <p:sldId id="338" r:id="rId56"/>
    <p:sldId id="343" r:id="rId57"/>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Poppins" pitchFamily="2" charset="77"/>
      <p:regular r:id="rId66"/>
      <p:bold r:id="rId67"/>
      <p:italic r:id="rId68"/>
      <p:boldItalic r:id="rId69"/>
    </p:embeddedFont>
    <p:embeddedFont>
      <p:font typeface="Poppins Medium" panose="020B0604020202020204" pitchFamily="34" charset="0"/>
      <p:regular r:id="rId70"/>
      <p:bold r:id="rId71"/>
      <p:italic r:id="rId72"/>
      <p:boldItalic r:id="rId73"/>
    </p:embeddedFont>
    <p:embeddedFont>
      <p:font typeface="Poppins SemiBold" panose="020B0604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jFlgniLGNz8zlw2jxJqLOUWhCw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E811C-17EA-4740-A817-E6CF7FF0207D}" v="2761" dt="2021-11-11T10:22:36.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76803"/>
  </p:normalViewPr>
  <p:slideViewPr>
    <p:cSldViewPr snapToGrid="0" snapToObjects="1">
      <p:cViewPr varScale="1">
        <p:scale>
          <a:sx n="97" d="100"/>
          <a:sy n="97" d="100"/>
        </p:scale>
        <p:origin x="1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notesMaster" Target="notesMasters/notesMaster1.xml"/><Relationship Id="rId74" Type="http://schemas.openxmlformats.org/officeDocument/2006/relationships/font" Target="fonts/font15.fntdata"/><Relationship Id="rId5" Type="http://schemas.openxmlformats.org/officeDocument/2006/relationships/slideMaster" Target="slideMasters/slideMaster5.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3.fntdata"/><Relationship Id="rId80" Type="http://customschemas.google.com/relationships/presentationmetadata" Target="metadata"/><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8CCBC-A61E-A647-A938-6D7ADE689D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A60B4C-E483-EC4A-B9F8-991A1089D7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40082-D59A-CA42-9D42-73D6B3F32216}" type="datetimeFigureOut">
              <a:rPr lang="en-US" smtClean="0"/>
              <a:t>11/11/21</a:t>
            </a:fld>
            <a:endParaRPr lang="en-US"/>
          </a:p>
        </p:txBody>
      </p:sp>
      <p:sp>
        <p:nvSpPr>
          <p:cNvPr id="4" name="Footer Placeholder 3">
            <a:extLst>
              <a:ext uri="{FF2B5EF4-FFF2-40B4-BE49-F238E27FC236}">
                <a16:creationId xmlns:a16="http://schemas.microsoft.com/office/drawing/2014/main" id="{58E3B353-56BB-2745-BD4C-2BF1B3FEA0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645118-74A6-E848-9E54-6DF1B68306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52EFC6-282B-5D42-AD36-FEF4F2D31794}" type="slidenum">
              <a:rPr lang="en-US" smtClean="0"/>
              <a:t>‹#›</a:t>
            </a:fld>
            <a:endParaRPr lang="en-US"/>
          </a:p>
        </p:txBody>
      </p:sp>
    </p:spTree>
    <p:extLst>
      <p:ext uri="{BB962C8B-B14F-4D97-AF65-F5344CB8AC3E}">
        <p14:creationId xmlns:p14="http://schemas.microsoft.com/office/powerpoint/2010/main" val="36900748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L="914400" marR="0" lvl="1"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2pPr>
            <a:lvl3pPr marL="1371600" marR="0" lvl="2"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3pPr>
            <a:lvl4pPr marL="1828800" marR="0" lvl="3"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4pPr>
            <a:lvl5pPr marL="2286000" marR="0" lvl="4"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US" dirty="0"/>
          </a:p>
        </p:txBody>
      </p:sp>
      <p:sp>
        <p:nvSpPr>
          <p:cNvPr id="141" name="Google Shape;1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919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93355b84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93355b84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e8665f01c_4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5" name="Google Shape;355;gde8665f01c_4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22642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0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089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8361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21087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93355b84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93355b84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168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e8665f01c_4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de8665f01c_4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e8665f01c_4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0" name="Google Shape;490;gde8665f01c_4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37991fd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037991fd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6" name="Google Shape;196;ge037991fde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972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5008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128241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644385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540439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08563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401551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24303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e8665f01c_4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e8665f01c_4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605370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931010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002968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e8665f01c_4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9" name="Google Shape;629;gde8665f01c_4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Tree>
    <p:extLst>
      <p:ext uri="{BB962C8B-B14F-4D97-AF65-F5344CB8AC3E}">
        <p14:creationId xmlns:p14="http://schemas.microsoft.com/office/powerpoint/2010/main" val="246509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ded62eee6e_2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ded62eee6e_2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0" name="Google Shape;7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05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238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ed62eee6e_2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ed62eee6e_2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FontTx/>
              <a:buChar char="-"/>
            </a:pPr>
            <a:endParaRPr sz="2000" dirty="0"/>
          </a:p>
        </p:txBody>
      </p:sp>
    </p:spTree>
    <p:extLst>
      <p:ext uri="{BB962C8B-B14F-4D97-AF65-F5344CB8AC3E}">
        <p14:creationId xmlns:p14="http://schemas.microsoft.com/office/powerpoint/2010/main" val="2898978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267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5111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1985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432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696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985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7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165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740702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41923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1858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09800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521177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409302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37991fd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037991fd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8" name="Google Shape;2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056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and Mark — Negative">
  <p:cSld name="Brand Mark — Negative">
    <p:bg>
      <p:bgPr>
        <a:solidFill>
          <a:schemeClr val="dk1"/>
        </a:solidFill>
        <a:effectLst/>
      </p:bgPr>
    </p:bg>
    <p:spTree>
      <p:nvGrpSpPr>
        <p:cNvPr id="1" name="Shape 16"/>
        <p:cNvGrpSpPr/>
        <p:nvPr/>
      </p:nvGrpSpPr>
      <p:grpSpPr>
        <a:xfrm>
          <a:off x="0" y="0"/>
          <a:ext cx="0" cy="0"/>
          <a:chOff x="0" y="0"/>
          <a:chExt cx="0" cy="0"/>
        </a:xfrm>
      </p:grpSpPr>
      <p:pic>
        <p:nvPicPr>
          <p:cNvPr id="17" name="Google Shape;17;p4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4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circle image: Image Left">
  <p:cSld name="Half circle image: Image Left">
    <p:spTree>
      <p:nvGrpSpPr>
        <p:cNvPr id="1" name="Shape 68"/>
        <p:cNvGrpSpPr/>
        <p:nvPr/>
      </p:nvGrpSpPr>
      <p:grpSpPr>
        <a:xfrm>
          <a:off x="0" y="0"/>
          <a:ext cx="0" cy="0"/>
          <a:chOff x="0" y="0"/>
          <a:chExt cx="0" cy="0"/>
        </a:xfrm>
      </p:grpSpPr>
      <p:sp>
        <p:nvSpPr>
          <p:cNvPr id="69" name="Google Shape;69;p4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45"/>
          <p:cNvSpPr>
            <a:spLocks noGrp="1"/>
          </p:cNvSpPr>
          <p:nvPr>
            <p:ph type="pic" idx="2"/>
          </p:nvPr>
        </p:nvSpPr>
        <p:spPr>
          <a:xfrm>
            <a:off x="0" y="0"/>
            <a:ext cx="5910073"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1" name="Google Shape;71;p45"/>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5"/>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73"/>
        <p:cNvGrpSpPr/>
        <p:nvPr/>
      </p:nvGrpSpPr>
      <p:grpSpPr>
        <a:xfrm>
          <a:off x="0" y="0"/>
          <a:ext cx="0" cy="0"/>
          <a:chOff x="0" y="0"/>
          <a:chExt cx="0" cy="0"/>
        </a:xfrm>
      </p:grpSpPr>
      <p:sp>
        <p:nvSpPr>
          <p:cNvPr id="74" name="Google Shape;74;p4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46"/>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22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6" name="Google Shape;76;p46"/>
          <p:cNvSpPr txBox="1">
            <a:spLocks noGrp="1"/>
          </p:cNvSpPr>
          <p:nvPr>
            <p:ph type="title"/>
          </p:nvPr>
        </p:nvSpPr>
        <p:spPr>
          <a:xfrm>
            <a:off x="685800"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6"/>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with short paragraph">
  <p:cSld name="Title with short paragraph">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a:off x="685800" y="2862072"/>
            <a:ext cx="3355848" cy="1143000"/>
          </a:xfrm>
          <a:prstGeom prst="rect">
            <a:avLst/>
          </a:prstGeom>
          <a:noFill/>
          <a:ln>
            <a:noFill/>
          </a:ln>
        </p:spPr>
        <p:txBody>
          <a:bodyPr spcFirstLastPara="1" wrap="square" lIns="0" tIns="0" rIns="0" bIns="0" anchor="ctr"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a:off x="5358384" y="1901952"/>
            <a:ext cx="6153912" cy="365760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7"/>
          <p:cNvSpPr txBox="1">
            <a:spLocks noGrp="1"/>
          </p:cNvSpPr>
          <p:nvPr>
            <p:ph type="subTitle" idx="2"/>
          </p:nvPr>
        </p:nvSpPr>
        <p:spPr>
          <a:xfrm>
            <a:off x="5358384" y="1490472"/>
            <a:ext cx="6153912"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82" name="Google Shape;82;p4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83"/>
        <p:cNvGrpSpPr/>
        <p:nvPr/>
      </p:nvGrpSpPr>
      <p:grpSpPr>
        <a:xfrm>
          <a:off x="0" y="0"/>
          <a:ext cx="0" cy="0"/>
          <a:chOff x="0" y="0"/>
          <a:chExt cx="0" cy="0"/>
        </a:xfrm>
      </p:grpSpPr>
      <p:sp>
        <p:nvSpPr>
          <p:cNvPr id="84" name="Google Shape;84;p4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8"/>
          <p:cNvSpPr>
            <a:spLocks noGrp="1"/>
          </p:cNvSpPr>
          <p:nvPr>
            <p:ph type="chart" idx="2"/>
          </p:nvPr>
        </p:nvSpPr>
        <p:spPr>
          <a:xfrm>
            <a:off x="685979" y="1805796"/>
            <a:ext cx="10820170" cy="4136136"/>
          </a:xfrm>
          <a:prstGeom prst="rect">
            <a:avLst/>
          </a:prstGeom>
          <a:noFill/>
          <a:ln>
            <a:noFill/>
          </a:ln>
        </p:spPr>
        <p:txBody>
          <a:bodyPr spcFirstLastPara="1" wrap="square" lIns="0" tIns="914400" rIns="0" bIns="0" anchor="ctr" anchorCtr="0">
            <a:noAutofit/>
          </a:bodyPr>
          <a:lstStyle>
            <a:lvl1pPr marR="0" lvl="0" algn="ctr"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4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 with Copy">
  <p:cSld name="Logo with Copy">
    <p:spTree>
      <p:nvGrpSpPr>
        <p:cNvPr id="1" name="Shape 87"/>
        <p:cNvGrpSpPr/>
        <p:nvPr/>
      </p:nvGrpSpPr>
      <p:grpSpPr>
        <a:xfrm>
          <a:off x="0" y="0"/>
          <a:ext cx="0" cy="0"/>
          <a:chOff x="0" y="0"/>
          <a:chExt cx="0" cy="0"/>
        </a:xfrm>
      </p:grpSpPr>
      <p:sp>
        <p:nvSpPr>
          <p:cNvPr id="88" name="Google Shape;88;p49"/>
          <p:cNvSpPr txBox="1">
            <a:spLocks noGrp="1"/>
          </p:cNvSpPr>
          <p:nvPr>
            <p:ph type="body" idx="1"/>
          </p:nvPr>
        </p:nvSpPr>
        <p:spPr>
          <a:xfrm>
            <a:off x="685800" y="1097280"/>
            <a:ext cx="3355848" cy="420624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9"/>
          <p:cNvSpPr txBox="1">
            <a:spLocks noGrp="1"/>
          </p:cNvSpPr>
          <p:nvPr>
            <p:ph type="subTitle" idx="2"/>
          </p:nvPr>
        </p:nvSpPr>
        <p:spPr>
          <a:xfrm>
            <a:off x="685800" y="685800"/>
            <a:ext cx="3355848"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90" name="Google Shape;90;p49"/>
          <p:cNvSpPr>
            <a:spLocks noGrp="1"/>
          </p:cNvSpPr>
          <p:nvPr>
            <p:ph type="pic" idx="3"/>
          </p:nvPr>
        </p:nvSpPr>
        <p:spPr>
          <a:xfrm>
            <a:off x="4419600" y="0"/>
            <a:ext cx="7772400"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1" name="Google Shape;91;p4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ogo Full Page">
  <p:cSld name="Logo Full Page">
    <p:spTree>
      <p:nvGrpSpPr>
        <p:cNvPr id="1" name="Shape 92"/>
        <p:cNvGrpSpPr/>
        <p:nvPr/>
      </p:nvGrpSpPr>
      <p:grpSpPr>
        <a:xfrm>
          <a:off x="0" y="0"/>
          <a:ext cx="0" cy="0"/>
          <a:chOff x="0" y="0"/>
          <a:chExt cx="0" cy="0"/>
        </a:xfrm>
      </p:grpSpPr>
      <p:sp>
        <p:nvSpPr>
          <p:cNvPr id="93" name="Google Shape;93;p50"/>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4" name="Google Shape;94;p50"/>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839788" y="365125"/>
            <a:ext cx="10515600" cy="1325563"/>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1"/>
          <p:cNvSpPr txBox="1">
            <a:spLocks noGrp="1"/>
          </p:cNvSpPr>
          <p:nvPr>
            <p:ph type="body" idx="1"/>
          </p:nvPr>
        </p:nvSpPr>
        <p:spPr>
          <a:xfrm>
            <a:off x="839788" y="1681163"/>
            <a:ext cx="5157787"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51"/>
          <p:cNvSpPr txBox="1">
            <a:spLocks noGrp="1"/>
          </p:cNvSpPr>
          <p:nvPr>
            <p:ph type="body" idx="2"/>
          </p:nvPr>
        </p:nvSpPr>
        <p:spPr>
          <a:xfrm>
            <a:off x="839788" y="2505075"/>
            <a:ext cx="5157787"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1"/>
          <p:cNvSpPr txBox="1">
            <a:spLocks noGrp="1"/>
          </p:cNvSpPr>
          <p:nvPr>
            <p:ph type="body" idx="3"/>
          </p:nvPr>
        </p:nvSpPr>
        <p:spPr>
          <a:xfrm>
            <a:off x="6172200" y="1681163"/>
            <a:ext cx="5183188"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51"/>
          <p:cNvSpPr txBox="1">
            <a:spLocks noGrp="1"/>
          </p:cNvSpPr>
          <p:nvPr>
            <p:ph type="body" idx="4"/>
          </p:nvPr>
        </p:nvSpPr>
        <p:spPr>
          <a:xfrm>
            <a:off x="6172200" y="2505075"/>
            <a:ext cx="5183188"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3" name="Google Shape;103;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4" name="Google Shape;104;p5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Red 2 lines" type="title">
  <p:cSld name="TITLE">
    <p:bg>
      <p:bgPr>
        <a:solidFill>
          <a:schemeClr val="accent1"/>
        </a:solidFill>
        <a:effectLst/>
      </p:bgPr>
    </p:bg>
    <p:spTree>
      <p:nvGrpSpPr>
        <p:cNvPr id="1" name="Shape 105"/>
        <p:cNvGrpSpPr/>
        <p:nvPr/>
      </p:nvGrpSpPr>
      <p:grpSpPr>
        <a:xfrm>
          <a:off x="0" y="0"/>
          <a:ext cx="0" cy="0"/>
          <a:chOff x="0" y="0"/>
          <a:chExt cx="0" cy="0"/>
        </a:xfrm>
      </p:grpSpPr>
      <p:sp>
        <p:nvSpPr>
          <p:cNvPr id="106" name="Google Shape;106;p52"/>
          <p:cNvSpPr txBox="1">
            <a:spLocks noGrp="1"/>
          </p:cNvSpPr>
          <p:nvPr>
            <p:ph type="ctrTitle"/>
          </p:nvPr>
        </p:nvSpPr>
        <p:spPr>
          <a:xfrm>
            <a:off x="685978" y="2769266"/>
            <a:ext cx="10820170" cy="200055"/>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1300"/>
              <a:buFont typeface="Poppins SemiBold"/>
              <a:buNone/>
              <a:defRPr sz="1300" b="0" i="0">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2"/>
          <p:cNvSpPr txBox="1">
            <a:spLocks noGrp="1"/>
          </p:cNvSpPr>
          <p:nvPr>
            <p:ph type="subTitle" idx="1"/>
          </p:nvPr>
        </p:nvSpPr>
        <p:spPr>
          <a:xfrm>
            <a:off x="685978" y="3073332"/>
            <a:ext cx="10820170" cy="1148071"/>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3500"/>
              <a:buFont typeface="Poppins"/>
              <a:buNone/>
              <a:defRPr sz="3500" b="0" i="0">
                <a:solidFill>
                  <a:schemeClr val="lt1"/>
                </a:solidFill>
                <a:latin typeface="Poppins"/>
                <a:ea typeface="Poppins"/>
                <a:cs typeface="Poppins"/>
                <a:sym typeface="Poppins"/>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108" name="Google Shape;108;p52"/>
          <p:cNvSpPr/>
          <p:nvPr/>
        </p:nvSpPr>
        <p:spPr>
          <a:xfrm>
            <a:off x="10456536" y="2"/>
            <a:ext cx="1049612" cy="6857998"/>
          </a:xfrm>
          <a:custGeom>
            <a:avLst/>
            <a:gdLst/>
            <a:ahLst/>
            <a:cxnLst/>
            <a:rect l="l" t="t" r="r" b="b"/>
            <a:pathLst>
              <a:path w="1049612" h="6857998" extrusionOk="0">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109" name="Google Shape;109;p5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4500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149D-9F16-E742-9E42-AFCF0B55C6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2C335C-4F20-E14F-A851-1E52778980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7682D70-EDA2-4141-AC31-6FE3382E81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1BB97A-60B3-3240-AF58-D996C6D92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F2CBC-0B64-0641-9218-DD96C0C02129}"/>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49987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9507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C77B-4924-8540-B4C0-922BF45E78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0E5F76-653E-544E-B774-42C5522849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872446-92C0-2A4B-B6B4-589630320C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220BD13-C1ED-BC45-9836-71B7BCE27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50B87-DBEB-9B41-A415-1B485B7BA4D2}"/>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72078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A9D-CA1C-B741-975F-1D9EC8D69F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D4F2328-310C-7C45-A5EE-F2B99D95F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95A8C3-8865-DE4A-8C4C-48BD4CD47C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47B9A2-EC3B-D64F-9BF0-982E975CD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6F1FD-91AB-CB4B-863F-2E9379358488}"/>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4177699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484E-CC51-2B4D-80C8-EA6D0F2064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DC9FC9-3D32-724D-BFB9-2E6CD42B41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4D0173A-8C1F-DE46-A695-6C572286C6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58756C-C7B5-3D43-BEBC-F9B6888F6A4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BEECDA0-AB20-F846-BAE4-0820893AC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1E829-F848-AF48-9343-8DFC6E8FEFE7}"/>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832877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FCB-0622-6B45-BCCE-B08A9F4882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CF1823-C3F3-A146-9350-91B3DC238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EC0A77-CF4F-7346-88FC-DA892A8224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953E58-06E5-3045-AC11-B484501C7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2953F4-5DE9-894E-943E-A53126EB5F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F15DDB4-1925-5D41-B05E-E453A0888A6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5F55614-0FD4-864A-A770-7A8A708ACB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955D2A-2FE5-BA47-9507-3FC7040718E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427020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5CE7-7D85-F74F-AA49-D43DD53A64F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51A328A-A97E-CB47-A173-A8E7F24B256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98932F3-8FE5-C14E-A2F3-8365AC9D1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7CF8CD-350D-1344-97FD-6DF8D5FC5126}"/>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436217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713AA-C976-1943-AC21-6115226040A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BA81447-7E25-5E44-B51A-2C00F3FE6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2270A8-C9D3-4E48-A830-1DDBD8E8C55E}"/>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435103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6C72-352E-DF40-9C9B-41B6BEA697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D95BAEE-280B-5648-B9DC-1FE114D4B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2A508-9BE9-F649-87AC-D8D83B781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D0B7EF-302F-254D-AC46-88AFD77519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2879B6-BD21-7A4A-9703-455FB0EC8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42E42-99F4-9741-9C9C-7D84791F1818}"/>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270968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0706-DE0B-9D41-8511-36C5AA2B9D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20C105-C1F4-AD40-B3A7-BDF06ABC8B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9DFF6F-0241-4743-A8FF-4A5B97C8A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F996A3-AB8C-564E-A887-F394293E6B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C4E4C17-B684-324E-8F91-6303460D2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C0F29-1F92-DF4A-99B2-EC1D2FB04CF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859149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EDBC-4AE2-C044-A004-C2C818E11F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2BE20F-4288-F64E-A1C8-2FC9987F229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C0CF87-D228-184F-B75F-A145F70D61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F30D44-D004-9B46-BE71-3621AD25C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BE14B-43D1-8545-9D33-0DC2E346BFE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3638801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69BB2-1717-C149-885C-EC8B2E87D6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8834B0D-2812-3340-B254-BB922F5504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B71314-9BEE-F240-BE42-BCC48305F6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D1AA18-087D-5646-B419-E1FF73E70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EA811-0541-D042-AD40-EA16127AB5FE}"/>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98849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17500" algn="l">
              <a:lnSpc>
                <a:spcPct val="157142"/>
              </a:lnSpc>
              <a:spcBef>
                <a:spcPts val="0"/>
              </a:spcBef>
              <a:spcAft>
                <a:spcPts val="0"/>
              </a:spcAft>
              <a:buClr>
                <a:schemeClr val="dk1"/>
              </a:buClr>
              <a:buSzPts val="1400"/>
              <a:buFont typeface="Poppins"/>
              <a:buAutoNum type="arabicPeriod"/>
              <a:defRPr/>
            </a:lvl1pPr>
            <a:lvl2pPr marL="914400" lvl="1" indent="-342900" algn="l">
              <a:lnSpc>
                <a:spcPct val="122222"/>
              </a:lnSpc>
              <a:spcBef>
                <a:spcPts val="0"/>
              </a:spcBef>
              <a:spcAft>
                <a:spcPts val="0"/>
              </a:spcAft>
              <a:buClr>
                <a:schemeClr val="dk1"/>
              </a:buClr>
              <a:buSzPts val="1800"/>
              <a:buChar char="•"/>
              <a:defRPr/>
            </a:lvl2pPr>
            <a:lvl3pPr marL="1371600" lvl="2" indent="-317500" algn="l">
              <a:lnSpc>
                <a:spcPct val="157142"/>
              </a:lnSpc>
              <a:spcBef>
                <a:spcPts val="0"/>
              </a:spcBef>
              <a:spcAft>
                <a:spcPts val="0"/>
              </a:spcAft>
              <a:buClr>
                <a:schemeClr val="dk1"/>
              </a:buClr>
              <a:buSzPts val="1400"/>
              <a:buAutoNum type="arabicPeriod"/>
              <a:defRPr/>
            </a:lvl3pPr>
            <a:lvl4pPr marL="1828800" lvl="3" indent="-317500" algn="l">
              <a:lnSpc>
                <a:spcPct val="157142"/>
              </a:lnSpc>
              <a:spcBef>
                <a:spcPts val="0"/>
              </a:spcBef>
              <a:spcAft>
                <a:spcPts val="0"/>
              </a:spcAft>
              <a:buClr>
                <a:schemeClr val="dk1"/>
              </a:buClr>
              <a:buSzPts val="1400"/>
              <a:buAutoNum type="arabicPeriod"/>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 Cover — White">
  <p:cSld name="Back Cover — White">
    <p:spTree>
      <p:nvGrpSpPr>
        <p:cNvPr id="1" name="Shape 114"/>
        <p:cNvGrpSpPr/>
        <p:nvPr/>
      </p:nvGrpSpPr>
      <p:grpSpPr>
        <a:xfrm>
          <a:off x="0" y="0"/>
          <a:ext cx="0" cy="0"/>
          <a:chOff x="0" y="0"/>
          <a:chExt cx="0" cy="0"/>
        </a:xfrm>
      </p:grpSpPr>
      <p:sp>
        <p:nvSpPr>
          <p:cNvPr id="115" name="Google Shape;115;p39"/>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dk1"/>
                </a:solidFill>
                <a:latin typeface="Poppins"/>
                <a:ea typeface="Poppins"/>
                <a:cs typeface="Poppins"/>
                <a:sym typeface="Poppins"/>
              </a:rPr>
              <a:t>thank you</a:t>
            </a:r>
            <a:endParaRPr/>
          </a:p>
        </p:txBody>
      </p:sp>
      <p:sp>
        <p:nvSpPr>
          <p:cNvPr id="116" name="Google Shape;116;p39"/>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dk1"/>
                </a:solidFill>
                <a:latin typeface="Poppins Medium"/>
                <a:ea typeface="Poppins Medium"/>
                <a:cs typeface="Poppins Medium"/>
                <a:sym typeface="Poppins Medium"/>
              </a:rPr>
              <a:t>copyright publicis sapient | confidential</a:t>
            </a:r>
            <a:endParaRPr/>
          </a:p>
        </p:txBody>
      </p:sp>
      <p:sp>
        <p:nvSpPr>
          <p:cNvPr id="117" name="Google Shape;117;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5437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97066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 Cover — White">
  <p:cSld name="Back Cover — White">
    <p:spTree>
      <p:nvGrpSpPr>
        <p:cNvPr id="1" name="Shape 114"/>
        <p:cNvGrpSpPr/>
        <p:nvPr/>
      </p:nvGrpSpPr>
      <p:grpSpPr>
        <a:xfrm>
          <a:off x="0" y="0"/>
          <a:ext cx="0" cy="0"/>
          <a:chOff x="0" y="0"/>
          <a:chExt cx="0" cy="0"/>
        </a:xfrm>
      </p:grpSpPr>
      <p:sp>
        <p:nvSpPr>
          <p:cNvPr id="115" name="Google Shape;115;p39"/>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dk1"/>
                </a:solidFill>
                <a:latin typeface="Poppins"/>
                <a:ea typeface="Poppins"/>
                <a:cs typeface="Poppins"/>
                <a:sym typeface="Poppins"/>
              </a:rPr>
              <a:t>thank you</a:t>
            </a:r>
            <a:endParaRPr/>
          </a:p>
        </p:txBody>
      </p:sp>
      <p:sp>
        <p:nvSpPr>
          <p:cNvPr id="116" name="Google Shape;116;p39"/>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dk1"/>
                </a:solidFill>
                <a:latin typeface="Poppins Medium"/>
                <a:ea typeface="Poppins Medium"/>
                <a:cs typeface="Poppins Medium"/>
                <a:sym typeface="Poppins Medium"/>
              </a:rPr>
              <a:t>copyright publicis sapient | confidential</a:t>
            </a:r>
            <a:endParaRPr/>
          </a:p>
        </p:txBody>
      </p:sp>
      <p:sp>
        <p:nvSpPr>
          <p:cNvPr id="117" name="Google Shape;117;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23657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 Cover — Black">
  <p:cSld name="Back Cover — Black">
    <p:bg>
      <p:bgPr>
        <a:solidFill>
          <a:schemeClr val="dk1"/>
        </a:solidFill>
        <a:effectLst/>
      </p:bgPr>
    </p:bg>
    <p:spTree>
      <p:nvGrpSpPr>
        <p:cNvPr id="1" name="Shape 118"/>
        <p:cNvGrpSpPr/>
        <p:nvPr/>
      </p:nvGrpSpPr>
      <p:grpSpPr>
        <a:xfrm>
          <a:off x="0" y="0"/>
          <a:ext cx="0" cy="0"/>
          <a:chOff x="0" y="0"/>
          <a:chExt cx="0" cy="0"/>
        </a:xfrm>
      </p:grpSpPr>
      <p:sp>
        <p:nvSpPr>
          <p:cNvPr id="119" name="Google Shape;119;p53"/>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120" name="Google Shape;120;p53"/>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121" name="Google Shape;121;p5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011856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 Cover — Red">
  <p:cSld name="Back Cover — Red">
    <p:bg>
      <p:bgPr>
        <a:solidFill>
          <a:schemeClr val="accent1"/>
        </a:solidFill>
        <a:effectLst/>
      </p:bgPr>
    </p:bg>
    <p:spTree>
      <p:nvGrpSpPr>
        <p:cNvPr id="1" name="Shape 122"/>
        <p:cNvGrpSpPr/>
        <p:nvPr/>
      </p:nvGrpSpPr>
      <p:grpSpPr>
        <a:xfrm>
          <a:off x="0" y="0"/>
          <a:ext cx="0" cy="0"/>
          <a:chOff x="0" y="0"/>
          <a:chExt cx="0" cy="0"/>
        </a:xfrm>
      </p:grpSpPr>
      <p:sp>
        <p:nvSpPr>
          <p:cNvPr id="123" name="Google Shape;123;p54"/>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124" name="Google Shape;124;p54"/>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125" name="Google Shape;125;p5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accent1"/>
                </a:solidFill>
                <a:latin typeface="Poppins Medium"/>
                <a:ea typeface="Poppins Medium"/>
                <a:cs typeface="Poppins Medium"/>
                <a:sym typeface="Poppins Medium"/>
              </a:defRPr>
            </a:lvl1pPr>
            <a:lvl2pPr marL="0" lvl="1" indent="0" algn="r">
              <a:spcBef>
                <a:spcPts val="0"/>
              </a:spcBef>
              <a:buNone/>
              <a:defRPr sz="600" b="0" i="0">
                <a:solidFill>
                  <a:schemeClr val="accent1"/>
                </a:solidFill>
                <a:latin typeface="Poppins Medium"/>
                <a:ea typeface="Poppins Medium"/>
                <a:cs typeface="Poppins Medium"/>
                <a:sym typeface="Poppins Medium"/>
              </a:defRPr>
            </a:lvl2pPr>
            <a:lvl3pPr marL="0" lvl="2" indent="0" algn="r">
              <a:spcBef>
                <a:spcPts val="0"/>
              </a:spcBef>
              <a:buNone/>
              <a:defRPr sz="600" b="0" i="0">
                <a:solidFill>
                  <a:schemeClr val="accent1"/>
                </a:solidFill>
                <a:latin typeface="Poppins Medium"/>
                <a:ea typeface="Poppins Medium"/>
                <a:cs typeface="Poppins Medium"/>
                <a:sym typeface="Poppins Medium"/>
              </a:defRPr>
            </a:lvl3pPr>
            <a:lvl4pPr marL="0" lvl="3" indent="0" algn="r">
              <a:spcBef>
                <a:spcPts val="0"/>
              </a:spcBef>
              <a:buNone/>
              <a:defRPr sz="600" b="0" i="0">
                <a:solidFill>
                  <a:schemeClr val="accent1"/>
                </a:solidFill>
                <a:latin typeface="Poppins Medium"/>
                <a:ea typeface="Poppins Medium"/>
                <a:cs typeface="Poppins Medium"/>
                <a:sym typeface="Poppins Medium"/>
              </a:defRPr>
            </a:lvl4pPr>
            <a:lvl5pPr marL="0" lvl="4" indent="0" algn="r">
              <a:spcBef>
                <a:spcPts val="0"/>
              </a:spcBef>
              <a:buNone/>
              <a:defRPr sz="600" b="0" i="0">
                <a:solidFill>
                  <a:schemeClr val="accent1"/>
                </a:solidFill>
                <a:latin typeface="Poppins Medium"/>
                <a:ea typeface="Poppins Medium"/>
                <a:cs typeface="Poppins Medium"/>
                <a:sym typeface="Poppins Medium"/>
              </a:defRPr>
            </a:lvl5pPr>
            <a:lvl6pPr marL="0" lvl="5" indent="0" algn="r">
              <a:spcBef>
                <a:spcPts val="0"/>
              </a:spcBef>
              <a:buNone/>
              <a:defRPr sz="600" b="0" i="0">
                <a:solidFill>
                  <a:schemeClr val="accent1"/>
                </a:solidFill>
                <a:latin typeface="Poppins Medium"/>
                <a:ea typeface="Poppins Medium"/>
                <a:cs typeface="Poppins Medium"/>
                <a:sym typeface="Poppins Medium"/>
              </a:defRPr>
            </a:lvl6pPr>
            <a:lvl7pPr marL="0" lvl="6" indent="0" algn="r">
              <a:spcBef>
                <a:spcPts val="0"/>
              </a:spcBef>
              <a:buNone/>
              <a:defRPr sz="600" b="0" i="0">
                <a:solidFill>
                  <a:schemeClr val="accent1"/>
                </a:solidFill>
                <a:latin typeface="Poppins Medium"/>
                <a:ea typeface="Poppins Medium"/>
                <a:cs typeface="Poppins Medium"/>
                <a:sym typeface="Poppins Medium"/>
              </a:defRPr>
            </a:lvl7pPr>
            <a:lvl8pPr marL="0" lvl="7" indent="0" algn="r">
              <a:spcBef>
                <a:spcPts val="0"/>
              </a:spcBef>
              <a:buNone/>
              <a:defRPr sz="600" b="0" i="0">
                <a:solidFill>
                  <a:schemeClr val="accent1"/>
                </a:solidFill>
                <a:latin typeface="Poppins Medium"/>
                <a:ea typeface="Poppins Medium"/>
                <a:cs typeface="Poppins Medium"/>
                <a:sym typeface="Poppins Medium"/>
              </a:defRPr>
            </a:lvl8pPr>
            <a:lvl9pPr marL="0" lvl="8" indent="0" algn="r">
              <a:spcBef>
                <a:spcPts val="0"/>
              </a:spcBef>
              <a:buNone/>
              <a:defRPr sz="600" b="0" i="0">
                <a:solidFill>
                  <a:schemeClr val="accen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52873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17500" algn="l">
              <a:lnSpc>
                <a:spcPct val="157142"/>
              </a:lnSpc>
              <a:spcBef>
                <a:spcPts val="0"/>
              </a:spcBef>
              <a:spcAft>
                <a:spcPts val="0"/>
              </a:spcAft>
              <a:buClr>
                <a:schemeClr val="dk1"/>
              </a:buClr>
              <a:buSzPts val="1400"/>
              <a:buFont typeface="Poppins"/>
              <a:buAutoNum type="arabicPeriod"/>
              <a:defRPr/>
            </a:lvl1pPr>
            <a:lvl2pPr marL="914400" lvl="1" indent="-342900" algn="l">
              <a:lnSpc>
                <a:spcPct val="122222"/>
              </a:lnSpc>
              <a:spcBef>
                <a:spcPts val="0"/>
              </a:spcBef>
              <a:spcAft>
                <a:spcPts val="0"/>
              </a:spcAft>
              <a:buClr>
                <a:schemeClr val="dk1"/>
              </a:buClr>
              <a:buSzPts val="1800"/>
              <a:buChar char="•"/>
              <a:defRPr/>
            </a:lvl2pPr>
            <a:lvl3pPr marL="1371600" lvl="2" indent="-317500" algn="l">
              <a:lnSpc>
                <a:spcPct val="157142"/>
              </a:lnSpc>
              <a:spcBef>
                <a:spcPts val="0"/>
              </a:spcBef>
              <a:spcAft>
                <a:spcPts val="0"/>
              </a:spcAft>
              <a:buClr>
                <a:schemeClr val="dk1"/>
              </a:buClr>
              <a:buSzPts val="1400"/>
              <a:buAutoNum type="arabicPeriod"/>
              <a:defRPr/>
            </a:lvl3pPr>
            <a:lvl4pPr marL="1828800" lvl="3" indent="-317500" algn="l">
              <a:lnSpc>
                <a:spcPct val="157142"/>
              </a:lnSpc>
              <a:spcBef>
                <a:spcPts val="0"/>
              </a:spcBef>
              <a:spcAft>
                <a:spcPts val="0"/>
              </a:spcAft>
              <a:buClr>
                <a:schemeClr val="dk1"/>
              </a:buClr>
              <a:buSzPts val="1400"/>
              <a:buAutoNum type="arabicPeriod"/>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8768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39" name="Google Shape;39;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0" name="Google Shape;40;p3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60429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685800" y="2183710"/>
            <a:ext cx="10817352" cy="3639312"/>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6"/>
          <p:cNvSpPr txBox="1">
            <a:spLocks noGrp="1"/>
          </p:cNvSpPr>
          <p:nvPr>
            <p:ph type="subTitle" idx="2"/>
          </p:nvPr>
        </p:nvSpPr>
        <p:spPr>
          <a:xfrm>
            <a:off x="685800" y="1788850"/>
            <a:ext cx="10817352" cy="254813"/>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45" name="Google Shape;45;p3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43083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Image Right Option 1">
  <p:cSld name="One Column: Image Right Option 1">
    <p:spTree>
      <p:nvGrpSpPr>
        <p:cNvPr id="1" name="Shape 48"/>
        <p:cNvGrpSpPr/>
        <p:nvPr/>
      </p:nvGrpSpPr>
      <p:grpSpPr>
        <a:xfrm>
          <a:off x="0" y="0"/>
          <a:ext cx="0" cy="0"/>
          <a:chOff x="0" y="0"/>
          <a:chExt cx="0" cy="0"/>
        </a:xfrm>
      </p:grpSpPr>
      <p:sp>
        <p:nvSpPr>
          <p:cNvPr id="49" name="Google Shape;49;p41"/>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1"/>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1"/>
          <p:cNvSpPr>
            <a:spLocks noGrp="1"/>
          </p:cNvSpPr>
          <p:nvPr>
            <p:ph type="pic" idx="2"/>
          </p:nvPr>
        </p:nvSpPr>
        <p:spPr>
          <a:xfrm>
            <a:off x="3486480" y="0"/>
            <a:ext cx="8705520"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2" name="Google Shape;52;p4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927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559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39" name="Google Shape;39;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0" name="Google Shape;40;p3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Full Image">
  <p:cSld name="One Column: Full Image">
    <p:spTree>
      <p:nvGrpSpPr>
        <p:cNvPr id="1" name="Shape 58"/>
        <p:cNvGrpSpPr/>
        <p:nvPr/>
      </p:nvGrpSpPr>
      <p:grpSpPr>
        <a:xfrm>
          <a:off x="0" y="0"/>
          <a:ext cx="0" cy="0"/>
          <a:chOff x="0" y="0"/>
          <a:chExt cx="0" cy="0"/>
        </a:xfrm>
      </p:grpSpPr>
      <p:sp>
        <p:nvSpPr>
          <p:cNvPr id="59" name="Google Shape;59;p43"/>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0" name="Google Shape;60;p43"/>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9296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Image Left">
  <p:cSld name="One Column: Image Left">
    <p:spTree>
      <p:nvGrpSpPr>
        <p:cNvPr id="1" name="Shape 63"/>
        <p:cNvGrpSpPr/>
        <p:nvPr/>
      </p:nvGrpSpPr>
      <p:grpSpPr>
        <a:xfrm>
          <a:off x="0" y="0"/>
          <a:ext cx="0" cy="0"/>
          <a:chOff x="0" y="0"/>
          <a:chExt cx="0" cy="0"/>
        </a:xfrm>
      </p:grpSpPr>
      <p:sp>
        <p:nvSpPr>
          <p:cNvPr id="64" name="Google Shape;64;p44"/>
          <p:cNvSpPr>
            <a:spLocks noGrp="1"/>
          </p:cNvSpPr>
          <p:nvPr>
            <p:ph type="pic" idx="2"/>
          </p:nvPr>
        </p:nvSpPr>
        <p:spPr>
          <a:xfrm>
            <a:off x="0" y="0"/>
            <a:ext cx="5907024"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5" name="Google Shape;65;p44"/>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4"/>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89325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circle image: Image Left">
  <p:cSld name="Half circle image: Image Left">
    <p:spTree>
      <p:nvGrpSpPr>
        <p:cNvPr id="1" name="Shape 68"/>
        <p:cNvGrpSpPr/>
        <p:nvPr/>
      </p:nvGrpSpPr>
      <p:grpSpPr>
        <a:xfrm>
          <a:off x="0" y="0"/>
          <a:ext cx="0" cy="0"/>
          <a:chOff x="0" y="0"/>
          <a:chExt cx="0" cy="0"/>
        </a:xfrm>
      </p:grpSpPr>
      <p:sp>
        <p:nvSpPr>
          <p:cNvPr id="69" name="Google Shape;69;p4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45"/>
          <p:cNvSpPr>
            <a:spLocks noGrp="1"/>
          </p:cNvSpPr>
          <p:nvPr>
            <p:ph type="pic" idx="2"/>
          </p:nvPr>
        </p:nvSpPr>
        <p:spPr>
          <a:xfrm>
            <a:off x="0" y="0"/>
            <a:ext cx="5910073"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1" name="Google Shape;71;p45"/>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5"/>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42451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73"/>
        <p:cNvGrpSpPr/>
        <p:nvPr/>
      </p:nvGrpSpPr>
      <p:grpSpPr>
        <a:xfrm>
          <a:off x="0" y="0"/>
          <a:ext cx="0" cy="0"/>
          <a:chOff x="0" y="0"/>
          <a:chExt cx="0" cy="0"/>
        </a:xfrm>
      </p:grpSpPr>
      <p:sp>
        <p:nvSpPr>
          <p:cNvPr id="74" name="Google Shape;74;p4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46"/>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22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6" name="Google Shape;76;p46"/>
          <p:cNvSpPr txBox="1">
            <a:spLocks noGrp="1"/>
          </p:cNvSpPr>
          <p:nvPr>
            <p:ph type="title"/>
          </p:nvPr>
        </p:nvSpPr>
        <p:spPr>
          <a:xfrm>
            <a:off x="685800"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6"/>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9370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ith short paragraph">
  <p:cSld name="Title with short paragraph">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a:off x="685800" y="2862072"/>
            <a:ext cx="3355848" cy="1143000"/>
          </a:xfrm>
          <a:prstGeom prst="rect">
            <a:avLst/>
          </a:prstGeom>
          <a:noFill/>
          <a:ln>
            <a:noFill/>
          </a:ln>
        </p:spPr>
        <p:txBody>
          <a:bodyPr spcFirstLastPara="1" wrap="square" lIns="0" tIns="0" rIns="0" bIns="0" anchor="ctr"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a:off x="5358384" y="1901952"/>
            <a:ext cx="6153912" cy="365760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7"/>
          <p:cNvSpPr txBox="1">
            <a:spLocks noGrp="1"/>
          </p:cNvSpPr>
          <p:nvPr>
            <p:ph type="subTitle" idx="2"/>
          </p:nvPr>
        </p:nvSpPr>
        <p:spPr>
          <a:xfrm>
            <a:off x="5358384" y="1490472"/>
            <a:ext cx="6153912"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82" name="Google Shape;82;p4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96473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83"/>
        <p:cNvGrpSpPr/>
        <p:nvPr/>
      </p:nvGrpSpPr>
      <p:grpSpPr>
        <a:xfrm>
          <a:off x="0" y="0"/>
          <a:ext cx="0" cy="0"/>
          <a:chOff x="0" y="0"/>
          <a:chExt cx="0" cy="0"/>
        </a:xfrm>
      </p:grpSpPr>
      <p:sp>
        <p:nvSpPr>
          <p:cNvPr id="84" name="Google Shape;84;p4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8"/>
          <p:cNvSpPr>
            <a:spLocks noGrp="1"/>
          </p:cNvSpPr>
          <p:nvPr>
            <p:ph type="chart" idx="2"/>
          </p:nvPr>
        </p:nvSpPr>
        <p:spPr>
          <a:xfrm>
            <a:off x="685979" y="1805796"/>
            <a:ext cx="10820170" cy="4136136"/>
          </a:xfrm>
          <a:prstGeom prst="rect">
            <a:avLst/>
          </a:prstGeom>
          <a:noFill/>
          <a:ln>
            <a:noFill/>
          </a:ln>
        </p:spPr>
        <p:txBody>
          <a:bodyPr spcFirstLastPara="1" wrap="square" lIns="0" tIns="914400" rIns="0" bIns="0" anchor="ctr" anchorCtr="0">
            <a:noAutofit/>
          </a:bodyPr>
          <a:lstStyle>
            <a:lvl1pPr marR="0" lvl="0" algn="ctr"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4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79955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ogo with Copy">
  <p:cSld name="Logo with Copy">
    <p:spTree>
      <p:nvGrpSpPr>
        <p:cNvPr id="1" name="Shape 87"/>
        <p:cNvGrpSpPr/>
        <p:nvPr/>
      </p:nvGrpSpPr>
      <p:grpSpPr>
        <a:xfrm>
          <a:off x="0" y="0"/>
          <a:ext cx="0" cy="0"/>
          <a:chOff x="0" y="0"/>
          <a:chExt cx="0" cy="0"/>
        </a:xfrm>
      </p:grpSpPr>
      <p:sp>
        <p:nvSpPr>
          <p:cNvPr id="88" name="Google Shape;88;p49"/>
          <p:cNvSpPr txBox="1">
            <a:spLocks noGrp="1"/>
          </p:cNvSpPr>
          <p:nvPr>
            <p:ph type="body" idx="1"/>
          </p:nvPr>
        </p:nvSpPr>
        <p:spPr>
          <a:xfrm>
            <a:off x="685800" y="1097280"/>
            <a:ext cx="3355848" cy="420624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9"/>
          <p:cNvSpPr txBox="1">
            <a:spLocks noGrp="1"/>
          </p:cNvSpPr>
          <p:nvPr>
            <p:ph type="subTitle" idx="2"/>
          </p:nvPr>
        </p:nvSpPr>
        <p:spPr>
          <a:xfrm>
            <a:off x="685800" y="685800"/>
            <a:ext cx="3355848"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90" name="Google Shape;90;p49"/>
          <p:cNvSpPr>
            <a:spLocks noGrp="1"/>
          </p:cNvSpPr>
          <p:nvPr>
            <p:ph type="pic" idx="3"/>
          </p:nvPr>
        </p:nvSpPr>
        <p:spPr>
          <a:xfrm>
            <a:off x="4419600" y="0"/>
            <a:ext cx="7772400"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1" name="Google Shape;91;p4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5730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ogo Full Page">
  <p:cSld name="Logo Full Page">
    <p:spTree>
      <p:nvGrpSpPr>
        <p:cNvPr id="1" name="Shape 92"/>
        <p:cNvGrpSpPr/>
        <p:nvPr/>
      </p:nvGrpSpPr>
      <p:grpSpPr>
        <a:xfrm>
          <a:off x="0" y="0"/>
          <a:ext cx="0" cy="0"/>
          <a:chOff x="0" y="0"/>
          <a:chExt cx="0" cy="0"/>
        </a:xfrm>
      </p:grpSpPr>
      <p:sp>
        <p:nvSpPr>
          <p:cNvPr id="93" name="Google Shape;93;p50"/>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4" name="Google Shape;94;p50"/>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9158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839788" y="365125"/>
            <a:ext cx="10515600" cy="1325563"/>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1"/>
          <p:cNvSpPr txBox="1">
            <a:spLocks noGrp="1"/>
          </p:cNvSpPr>
          <p:nvPr>
            <p:ph type="body" idx="1"/>
          </p:nvPr>
        </p:nvSpPr>
        <p:spPr>
          <a:xfrm>
            <a:off x="839788" y="1681163"/>
            <a:ext cx="5157787"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51"/>
          <p:cNvSpPr txBox="1">
            <a:spLocks noGrp="1"/>
          </p:cNvSpPr>
          <p:nvPr>
            <p:ph type="body" idx="2"/>
          </p:nvPr>
        </p:nvSpPr>
        <p:spPr>
          <a:xfrm>
            <a:off x="839788" y="2505075"/>
            <a:ext cx="5157787"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1"/>
          <p:cNvSpPr txBox="1">
            <a:spLocks noGrp="1"/>
          </p:cNvSpPr>
          <p:nvPr>
            <p:ph type="body" idx="3"/>
          </p:nvPr>
        </p:nvSpPr>
        <p:spPr>
          <a:xfrm>
            <a:off x="6172200" y="1681163"/>
            <a:ext cx="5183188"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51"/>
          <p:cNvSpPr txBox="1">
            <a:spLocks noGrp="1"/>
          </p:cNvSpPr>
          <p:nvPr>
            <p:ph type="body" idx="4"/>
          </p:nvPr>
        </p:nvSpPr>
        <p:spPr>
          <a:xfrm>
            <a:off x="6172200" y="2505075"/>
            <a:ext cx="5183188"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3" name="Google Shape;103;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4" name="Google Shape;104;p5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9844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ider — Red 2 lines" type="title">
  <p:cSld name="Divider — Red 2 lines">
    <p:bg>
      <p:bgPr>
        <a:solidFill>
          <a:schemeClr val="accent1"/>
        </a:solidFill>
        <a:effectLst/>
      </p:bgPr>
    </p:bg>
    <p:spTree>
      <p:nvGrpSpPr>
        <p:cNvPr id="1" name="Shape 105"/>
        <p:cNvGrpSpPr/>
        <p:nvPr/>
      </p:nvGrpSpPr>
      <p:grpSpPr>
        <a:xfrm>
          <a:off x="0" y="0"/>
          <a:ext cx="0" cy="0"/>
          <a:chOff x="0" y="0"/>
          <a:chExt cx="0" cy="0"/>
        </a:xfrm>
      </p:grpSpPr>
      <p:sp>
        <p:nvSpPr>
          <p:cNvPr id="106" name="Google Shape;106;p52"/>
          <p:cNvSpPr txBox="1">
            <a:spLocks noGrp="1"/>
          </p:cNvSpPr>
          <p:nvPr>
            <p:ph type="ctrTitle"/>
          </p:nvPr>
        </p:nvSpPr>
        <p:spPr>
          <a:xfrm>
            <a:off x="685978" y="2769266"/>
            <a:ext cx="10820170" cy="200055"/>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1300"/>
              <a:buFont typeface="Poppins SemiBold"/>
              <a:buNone/>
              <a:defRPr sz="1300" b="0" i="0">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2"/>
          <p:cNvSpPr txBox="1">
            <a:spLocks noGrp="1"/>
          </p:cNvSpPr>
          <p:nvPr>
            <p:ph type="subTitle" idx="1"/>
          </p:nvPr>
        </p:nvSpPr>
        <p:spPr>
          <a:xfrm>
            <a:off x="685978" y="3073332"/>
            <a:ext cx="10820170" cy="1148071"/>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3500"/>
              <a:buFont typeface="Poppins"/>
              <a:buNone/>
              <a:defRPr sz="3500" b="0" i="0">
                <a:solidFill>
                  <a:schemeClr val="lt1"/>
                </a:solidFill>
                <a:latin typeface="Poppins"/>
                <a:ea typeface="Poppins"/>
                <a:cs typeface="Poppins"/>
                <a:sym typeface="Poppins"/>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108" name="Google Shape;108;p52"/>
          <p:cNvSpPr/>
          <p:nvPr/>
        </p:nvSpPr>
        <p:spPr>
          <a:xfrm>
            <a:off x="10456536" y="2"/>
            <a:ext cx="1049612" cy="6857998"/>
          </a:xfrm>
          <a:custGeom>
            <a:avLst/>
            <a:gdLst/>
            <a:ahLst/>
            <a:cxnLst/>
            <a:rect l="l" t="t" r="r" b="b"/>
            <a:pathLst>
              <a:path w="1049612" h="6857998" extrusionOk="0">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109" name="Google Shape;109;p5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793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685800" y="2183710"/>
            <a:ext cx="10817352" cy="3639312"/>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6"/>
          <p:cNvSpPr txBox="1">
            <a:spLocks noGrp="1"/>
          </p:cNvSpPr>
          <p:nvPr>
            <p:ph type="subTitle" idx="2"/>
          </p:nvPr>
        </p:nvSpPr>
        <p:spPr>
          <a:xfrm>
            <a:off x="685800" y="1788850"/>
            <a:ext cx="10817352" cy="254813"/>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45" name="Google Shape;45;p3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50596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Image Right Option 1">
  <p:cSld name="One Column: Image Right Option 1">
    <p:spTree>
      <p:nvGrpSpPr>
        <p:cNvPr id="1" name="Shape 48"/>
        <p:cNvGrpSpPr/>
        <p:nvPr/>
      </p:nvGrpSpPr>
      <p:grpSpPr>
        <a:xfrm>
          <a:off x="0" y="0"/>
          <a:ext cx="0" cy="0"/>
          <a:chOff x="0" y="0"/>
          <a:chExt cx="0" cy="0"/>
        </a:xfrm>
      </p:grpSpPr>
      <p:sp>
        <p:nvSpPr>
          <p:cNvPr id="49" name="Google Shape;49;p41"/>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1"/>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1"/>
          <p:cNvSpPr>
            <a:spLocks noGrp="1"/>
          </p:cNvSpPr>
          <p:nvPr>
            <p:ph type="pic" idx="2"/>
          </p:nvPr>
        </p:nvSpPr>
        <p:spPr>
          <a:xfrm>
            <a:off x="3486480" y="0"/>
            <a:ext cx="8705520"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2" name="Google Shape;52;p4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Full Image">
  <p:cSld name="One Column: Full Image">
    <p:spTree>
      <p:nvGrpSpPr>
        <p:cNvPr id="1" name="Shape 58"/>
        <p:cNvGrpSpPr/>
        <p:nvPr/>
      </p:nvGrpSpPr>
      <p:grpSpPr>
        <a:xfrm>
          <a:off x="0" y="0"/>
          <a:ext cx="0" cy="0"/>
          <a:chOff x="0" y="0"/>
          <a:chExt cx="0" cy="0"/>
        </a:xfrm>
      </p:grpSpPr>
      <p:sp>
        <p:nvSpPr>
          <p:cNvPr id="59" name="Google Shape;59;p43"/>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0" name="Google Shape;60;p43"/>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Image Left">
  <p:cSld name="One Column: Image Left">
    <p:spTree>
      <p:nvGrpSpPr>
        <p:cNvPr id="1" name="Shape 63"/>
        <p:cNvGrpSpPr/>
        <p:nvPr/>
      </p:nvGrpSpPr>
      <p:grpSpPr>
        <a:xfrm>
          <a:off x="0" y="0"/>
          <a:ext cx="0" cy="0"/>
          <a:chOff x="0" y="0"/>
          <a:chExt cx="0" cy="0"/>
        </a:xfrm>
      </p:grpSpPr>
      <p:sp>
        <p:nvSpPr>
          <p:cNvPr id="64" name="Google Shape;64;p44"/>
          <p:cNvSpPr>
            <a:spLocks noGrp="1"/>
          </p:cNvSpPr>
          <p:nvPr>
            <p:ph type="pic" idx="2"/>
          </p:nvPr>
        </p:nvSpPr>
        <p:spPr>
          <a:xfrm>
            <a:off x="0" y="0"/>
            <a:ext cx="5907024"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5" name="Google Shape;65;p44"/>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4"/>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85800" y="1828800"/>
            <a:ext cx="10817352" cy="4114800"/>
          </a:xfrm>
          <a:prstGeom prst="rect">
            <a:avLst/>
          </a:prstGeom>
          <a:noFill/>
          <a:ln>
            <a:noFill/>
          </a:ln>
        </p:spPr>
        <p:txBody>
          <a:bodyPr spcFirstLastPara="1" wrap="square" lIns="0" tIns="0" rIns="0" bIns="0" anchor="t" anchorCtr="0">
            <a:normAutofit/>
          </a:bodyPr>
          <a:lstStyle>
            <a:lvl1pPr marL="457200" marR="0" lvl="0" indent="-228600" algn="l" rtl="0">
              <a:lnSpc>
                <a:spcPct val="157142"/>
              </a:lnSpc>
              <a:spcBef>
                <a:spcPts val="10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2" name="Google Shape;12;p2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8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1"/>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2" name="Google Shape;22;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506A5-9BA1-674E-9E8F-09945E4C8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84D7F6-8C10-134D-B60C-8B6FD624B5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525653-8D7C-8D41-9744-911153644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60E67D-A4CE-2949-8C47-DA8C2D898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E1E575-254B-B94C-9398-4CB6A762A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9BABF-AEA7-FB45-B4AE-22D80002D958}" type="slidenum">
              <a:rPr lang="en-US" smtClean="0"/>
              <a:t>‹#›</a:t>
            </a:fld>
            <a:endParaRPr lang="en-US"/>
          </a:p>
        </p:txBody>
      </p:sp>
    </p:spTree>
    <p:extLst>
      <p:ext uri="{BB962C8B-B14F-4D97-AF65-F5344CB8AC3E}">
        <p14:creationId xmlns:p14="http://schemas.microsoft.com/office/powerpoint/2010/main" val="366376689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38"/>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38"/>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13" name="Google Shape;113;p3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a:solidFill>
                  <a:schemeClr val="dk1"/>
                </a:solidFill>
                <a:latin typeface="Poppins Medium"/>
                <a:ea typeface="Poppins Medium"/>
                <a:cs typeface="Poppins Medium"/>
                <a:sym typeface="Poppins Medium"/>
              </a:defRPr>
            </a:lvl1pPr>
            <a:lvl2pPr marL="0" marR="0" lvl="1" indent="0" algn="r" rtl="0">
              <a:spcBef>
                <a:spcPts val="0"/>
              </a:spcBef>
              <a:buNone/>
              <a:defRPr sz="600" b="0" i="0">
                <a:solidFill>
                  <a:schemeClr val="dk1"/>
                </a:solidFill>
                <a:latin typeface="Poppins Medium"/>
                <a:ea typeface="Poppins Medium"/>
                <a:cs typeface="Poppins Medium"/>
                <a:sym typeface="Poppins Medium"/>
              </a:defRPr>
            </a:lvl2pPr>
            <a:lvl3pPr marL="0" marR="0" lvl="2" indent="0" algn="r" rtl="0">
              <a:spcBef>
                <a:spcPts val="0"/>
              </a:spcBef>
              <a:buNone/>
              <a:defRPr sz="600" b="0" i="0">
                <a:solidFill>
                  <a:schemeClr val="dk1"/>
                </a:solidFill>
                <a:latin typeface="Poppins Medium"/>
                <a:ea typeface="Poppins Medium"/>
                <a:cs typeface="Poppins Medium"/>
                <a:sym typeface="Poppins Medium"/>
              </a:defRPr>
            </a:lvl3pPr>
            <a:lvl4pPr marL="0" marR="0" lvl="3" indent="0" algn="r" rtl="0">
              <a:spcBef>
                <a:spcPts val="0"/>
              </a:spcBef>
              <a:buNone/>
              <a:defRPr sz="600" b="0" i="0">
                <a:solidFill>
                  <a:schemeClr val="dk1"/>
                </a:solidFill>
                <a:latin typeface="Poppins Medium"/>
                <a:ea typeface="Poppins Medium"/>
                <a:cs typeface="Poppins Medium"/>
                <a:sym typeface="Poppins Medium"/>
              </a:defRPr>
            </a:lvl4pPr>
            <a:lvl5pPr marL="0" marR="0" lvl="4" indent="0" algn="r" rtl="0">
              <a:spcBef>
                <a:spcPts val="0"/>
              </a:spcBef>
              <a:buNone/>
              <a:defRPr sz="600" b="0" i="0">
                <a:solidFill>
                  <a:schemeClr val="dk1"/>
                </a:solidFill>
                <a:latin typeface="Poppins Medium"/>
                <a:ea typeface="Poppins Medium"/>
                <a:cs typeface="Poppins Medium"/>
                <a:sym typeface="Poppins Medium"/>
              </a:defRPr>
            </a:lvl5pPr>
            <a:lvl6pPr marL="0" marR="0" lvl="5" indent="0" algn="r" rtl="0">
              <a:spcBef>
                <a:spcPts val="0"/>
              </a:spcBef>
              <a:buNone/>
              <a:defRPr sz="600" b="0" i="0">
                <a:solidFill>
                  <a:schemeClr val="dk1"/>
                </a:solidFill>
                <a:latin typeface="Poppins Medium"/>
                <a:ea typeface="Poppins Medium"/>
                <a:cs typeface="Poppins Medium"/>
                <a:sym typeface="Poppins Medium"/>
              </a:defRPr>
            </a:lvl6pPr>
            <a:lvl7pPr marL="0" marR="0" lvl="6" indent="0" algn="r" rtl="0">
              <a:spcBef>
                <a:spcPts val="0"/>
              </a:spcBef>
              <a:buNone/>
              <a:defRPr sz="600" b="0" i="0">
                <a:solidFill>
                  <a:schemeClr val="dk1"/>
                </a:solidFill>
                <a:latin typeface="Poppins Medium"/>
                <a:ea typeface="Poppins Medium"/>
                <a:cs typeface="Poppins Medium"/>
                <a:sym typeface="Poppins Medium"/>
              </a:defRPr>
            </a:lvl7pPr>
            <a:lvl8pPr marL="0" marR="0" lvl="7" indent="0" algn="r" rtl="0">
              <a:spcBef>
                <a:spcPts val="0"/>
              </a:spcBef>
              <a:buNone/>
              <a:defRPr sz="600" b="0" i="0">
                <a:solidFill>
                  <a:schemeClr val="dk1"/>
                </a:solidFill>
                <a:latin typeface="Poppins Medium"/>
                <a:ea typeface="Poppins Medium"/>
                <a:cs typeface="Poppins Medium"/>
                <a:sym typeface="Poppins Medium"/>
              </a:defRPr>
            </a:lvl8pPr>
            <a:lvl9pPr marL="0" marR="0" lvl="8" indent="0" algn="r" rtl="0">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184274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1"/>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2" name="Google Shape;22;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39848234"/>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3" name="Google Shape;148;gde8665f01c_0_25">
            <a:extLst>
              <a:ext uri="{FF2B5EF4-FFF2-40B4-BE49-F238E27FC236}">
                <a16:creationId xmlns:a16="http://schemas.microsoft.com/office/drawing/2014/main" id="{ABDF9738-D2A9-E74E-B8B9-DE7FFC1F7305}"/>
              </a:ext>
            </a:extLst>
          </p:cNvPr>
          <p:cNvSpPr txBox="1">
            <a:spLocks/>
          </p:cNvSpPr>
          <p:nvPr/>
        </p:nvSpPr>
        <p:spPr>
          <a:xfrm>
            <a:off x="1691968" y="466677"/>
            <a:ext cx="8808060" cy="1026079"/>
          </a:xfrm>
          <a:prstGeom prst="rect">
            <a:avLst/>
          </a:prstGeom>
        </p:spPr>
        <p:txBody>
          <a:bodyPr spcFirstLastPara="1" vert="horz" lIns="91440" tIns="45720" rIns="91440" bIns="45720" rtlCol="0" anchor="ctr" anchorCtr="0">
            <a:normAutofit fontScale="77500" lnSpcReduction="20000"/>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Clr>
                <a:schemeClr val="accent1"/>
              </a:buClr>
              <a:buSzPts val="2400"/>
            </a:pPr>
            <a:r>
              <a:rPr lang="en-US" sz="4000" b="1" dirty="0">
                <a:solidFill>
                  <a:schemeClr val="accent1"/>
                </a:solidFill>
                <a:sym typeface="Poppins"/>
              </a:rPr>
              <a:t>Product recommendation analysis based on product attributes and reviews</a:t>
            </a:r>
            <a:endParaRPr lang="en-US" sz="4000" b="1" dirty="0">
              <a:solidFill>
                <a:schemeClr val="accent1"/>
              </a:solidFill>
            </a:endParaRPr>
          </a:p>
        </p:txBody>
      </p:sp>
      <p:pic>
        <p:nvPicPr>
          <p:cNvPr id="3" name="Picture 2" descr="Logo&#10;&#10;Description automatically generated with low confidence">
            <a:extLst>
              <a:ext uri="{FF2B5EF4-FFF2-40B4-BE49-F238E27FC236}">
                <a16:creationId xmlns:a16="http://schemas.microsoft.com/office/drawing/2014/main" id="{B5EA54E2-61CD-0E47-B5D0-92509753766A}"/>
              </a:ext>
            </a:extLst>
          </p:cNvPr>
          <p:cNvPicPr>
            <a:picLocks noChangeAspect="1"/>
          </p:cNvPicPr>
          <p:nvPr/>
        </p:nvPicPr>
        <p:blipFill rotWithShape="1">
          <a:blip r:embed="rId3"/>
          <a:srcRect l="24213" t="25688" r="15623" b="40882"/>
          <a:stretch/>
        </p:blipFill>
        <p:spPr>
          <a:xfrm>
            <a:off x="560226" y="2692016"/>
            <a:ext cx="4705973" cy="2229171"/>
          </a:xfrm>
          <a:prstGeom prst="rect">
            <a:avLst/>
          </a:prstGeom>
        </p:spPr>
      </p:pic>
      <p:pic>
        <p:nvPicPr>
          <p:cNvPr id="5" name="Picture 4" descr="Total Wine &amp;amp; More stores coming to Ann Arbor, Novi, Sterling Heights">
            <a:extLst>
              <a:ext uri="{FF2B5EF4-FFF2-40B4-BE49-F238E27FC236}">
                <a16:creationId xmlns:a16="http://schemas.microsoft.com/office/drawing/2014/main" id="{C8B6D46F-565F-6B46-A8FE-98C57D6DF3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5998" y="2396929"/>
            <a:ext cx="5648271" cy="3177153"/>
          </a:xfrm>
          <a:prstGeom prst="rect">
            <a:avLst/>
          </a:prstGeom>
          <a:solidFill>
            <a:srgbClr val="FFFFFF"/>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304798" y="1438562"/>
            <a:ext cx="5112027" cy="4963198"/>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sz="1600" dirty="0"/>
              <a:t>The low-priced products with 3-4 and 4–5 star ratings were highly recommended compared to medium and high-priced products in the same rating bins.</a:t>
            </a:r>
          </a:p>
          <a:p>
            <a:pPr marL="457200" lvl="0" indent="-342900" algn="l" rtl="0">
              <a:lnSpc>
                <a:spcPct val="150000"/>
              </a:lnSpc>
              <a:spcBef>
                <a:spcPts val="0"/>
              </a:spcBef>
              <a:spcAft>
                <a:spcPts val="0"/>
              </a:spcAft>
              <a:buSzPts val="1800"/>
              <a:buChar char="●"/>
            </a:pPr>
            <a:r>
              <a:rPr lang="en-US" sz="1600" dirty="0"/>
              <a:t>In the low rated products, customers did not care to provide a recommendation feedback at all.</a:t>
            </a:r>
          </a:p>
          <a:p>
            <a:pPr marL="457200" lvl="0" indent="-342900" algn="l" rtl="0">
              <a:lnSpc>
                <a:spcPct val="150000"/>
              </a:lnSpc>
              <a:spcBef>
                <a:spcPts val="0"/>
              </a:spcBef>
              <a:spcAft>
                <a:spcPts val="0"/>
              </a:spcAft>
              <a:buSzPts val="1800"/>
              <a:buChar char="●"/>
            </a:pPr>
            <a:r>
              <a:rPr lang="en-US" sz="1600" dirty="0"/>
              <a:t>As the rating of the products decreased, recommendation percentage of the products also decreased, which tells about a correlation between the rating of the product and recommendation percentage.</a:t>
            </a:r>
            <a:endParaRPr sz="1600" dirty="0"/>
          </a:p>
        </p:txBody>
      </p:sp>
      <p:sp>
        <p:nvSpPr>
          <p:cNvPr id="301" name="Google Shape;301;gde8665f01c_0_32"/>
          <p:cNvSpPr txBox="1"/>
          <p:nvPr/>
        </p:nvSpPr>
        <p:spPr>
          <a:xfrm>
            <a:off x="205406" y="316134"/>
            <a:ext cx="10369827"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accent1"/>
                </a:solidFill>
                <a:latin typeface="Poppins"/>
                <a:ea typeface="Poppins"/>
                <a:cs typeface="Poppins"/>
                <a:sym typeface="Poppins"/>
              </a:rPr>
              <a:t>Variation of recommendation percent based on rating and price</a:t>
            </a:r>
            <a:endParaRPr dirty="0">
              <a:solidFill>
                <a:schemeClr val="accent1"/>
              </a:solidFill>
              <a:latin typeface="Poppins Medium"/>
              <a:ea typeface="Poppins Medium"/>
              <a:cs typeface="Poppins Medium"/>
              <a:sym typeface="Poppins Medium"/>
            </a:endParaRPr>
          </a:p>
        </p:txBody>
      </p:sp>
      <p:pic>
        <p:nvPicPr>
          <p:cNvPr id="2052" name="Picture 4">
            <a:extLst>
              <a:ext uri="{FF2B5EF4-FFF2-40B4-BE49-F238E27FC236}">
                <a16:creationId xmlns:a16="http://schemas.microsoft.com/office/drawing/2014/main" id="{3C3FF8CA-73EB-3349-B2AC-736A795E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682" y="875336"/>
            <a:ext cx="6192520" cy="566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0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315071"/>
            <a:ext cx="11360800" cy="553968"/>
          </a:xfrm>
          <a:prstGeom prst="rect">
            <a:avLst/>
          </a:prstGeom>
          <a:noFill/>
          <a:ln>
            <a:noFill/>
          </a:ln>
        </p:spPr>
        <p:txBody>
          <a:bodyPr spcFirstLastPara="1" wrap="square" lIns="91425" tIns="91425" rIns="91425" bIns="91425" anchor="t" anchorCtr="0">
            <a:spAutoFit/>
          </a:bodyPr>
          <a:lstStyle/>
          <a:p>
            <a:pPr>
              <a:lnSpc>
                <a:spcPct val="100000"/>
              </a:lnSpc>
              <a:buClr>
                <a:srgbClr val="000000"/>
              </a:buClr>
              <a:buFont typeface="Arial"/>
            </a:pPr>
            <a:r>
              <a:rPr lang="en-GB" sz="2400" dirty="0">
                <a:solidFill>
                  <a:schemeClr val="accent1"/>
                </a:solidFill>
                <a:latin typeface="Poppins"/>
                <a:cs typeface="Poppins"/>
                <a:sym typeface="Arial"/>
              </a:rPr>
              <a:t>Similar products analysis</a:t>
            </a:r>
            <a:endParaRPr sz="2400" dirty="0">
              <a:solidFill>
                <a:schemeClr val="accent1"/>
              </a:solidFill>
              <a:latin typeface="Poppins"/>
              <a:cs typeface="Poppins"/>
              <a:sym typeface="Arial"/>
            </a:endParaRPr>
          </a:p>
        </p:txBody>
      </p:sp>
      <p:sp>
        <p:nvSpPr>
          <p:cNvPr id="95" name="Google Shape;95;p19"/>
          <p:cNvSpPr txBox="1">
            <a:spLocks noGrp="1"/>
          </p:cNvSpPr>
          <p:nvPr>
            <p:ph type="body" idx="1"/>
          </p:nvPr>
        </p:nvSpPr>
        <p:spPr>
          <a:xfrm>
            <a:off x="415600" y="1258148"/>
            <a:ext cx="4862078" cy="5231915"/>
          </a:xfrm>
          <a:prstGeom prst="rect">
            <a:avLst/>
          </a:prstGeom>
        </p:spPr>
        <p:txBody>
          <a:bodyPr spcFirstLastPara="1" wrap="square" lIns="121900" tIns="121900" rIns="121900" bIns="121900" anchor="t" anchorCtr="0">
            <a:normAutofit/>
          </a:bodyPr>
          <a:lstStyle/>
          <a:p>
            <a:pPr indent="-445758">
              <a:lnSpc>
                <a:spcPct val="150000"/>
              </a:lnSpc>
              <a:buSzPct val="100000"/>
            </a:pPr>
            <a:r>
              <a:rPr lang="en-GB" sz="1600" dirty="0"/>
              <a:t>The following figure shows heatmap of correlation matrix for product price with price of similar products generated.</a:t>
            </a:r>
            <a:endParaRPr sz="1600" dirty="0"/>
          </a:p>
          <a:p>
            <a:pPr indent="-445758">
              <a:lnSpc>
                <a:spcPct val="150000"/>
              </a:lnSpc>
              <a:buSzPct val="100000"/>
            </a:pPr>
            <a:r>
              <a:rPr lang="en-GB" sz="1600" dirty="0"/>
              <a:t>Based on the correlation value (max is 0.22) we can say that the similar products generated do not depend much on price.</a:t>
            </a:r>
            <a:endParaRPr sz="1600" dirty="0"/>
          </a:p>
          <a:p>
            <a:pPr indent="-445758">
              <a:lnSpc>
                <a:spcPct val="150000"/>
              </a:lnSpc>
              <a:buSzPct val="100000"/>
            </a:pPr>
            <a:r>
              <a:rPr lang="en-GB" sz="1600" dirty="0"/>
              <a:t>Other hidden factors (not present on site) like department , category along with price maybe considered while generating recommendations</a:t>
            </a:r>
            <a:r>
              <a:rPr lang="en-GB" dirty="0"/>
              <a:t>.</a:t>
            </a:r>
            <a:endParaRPr dirty="0"/>
          </a:p>
        </p:txBody>
      </p:sp>
      <p:pic>
        <p:nvPicPr>
          <p:cNvPr id="96" name="Google Shape;96;p19"/>
          <p:cNvPicPr preferRelativeResize="0"/>
          <p:nvPr/>
        </p:nvPicPr>
        <p:blipFill>
          <a:blip r:embed="rId3">
            <a:alphaModFix/>
          </a:blip>
          <a:stretch>
            <a:fillRect/>
          </a:stretch>
        </p:blipFill>
        <p:spPr>
          <a:xfrm>
            <a:off x="5277678" y="1629255"/>
            <a:ext cx="6637870" cy="44833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6"/>
        <p:cNvGrpSpPr/>
        <p:nvPr/>
      </p:nvGrpSpPr>
      <p:grpSpPr>
        <a:xfrm>
          <a:off x="0" y="0"/>
          <a:ext cx="0" cy="0"/>
          <a:chOff x="0" y="0"/>
          <a:chExt cx="0" cy="0"/>
        </a:xfrm>
      </p:grpSpPr>
      <p:sp>
        <p:nvSpPr>
          <p:cNvPr id="359" name="Google Shape;359;gde8665f01c_4_3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dirty="0">
                <a:solidFill>
                  <a:schemeClr val="lt1"/>
                </a:solidFill>
                <a:latin typeface="Poppins"/>
                <a:ea typeface="Poppins"/>
                <a:cs typeface="Poppins"/>
                <a:sym typeface="Poppins"/>
              </a:rPr>
              <a:t>Data Preparation </a:t>
            </a:r>
            <a:endParaRPr dirty="0"/>
          </a:p>
        </p:txBody>
      </p:sp>
      <p:sp>
        <p:nvSpPr>
          <p:cNvPr id="360" name="Google Shape;360;gde8665f01c_4_3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dirty="0">
                <a:solidFill>
                  <a:schemeClr val="lt1"/>
                </a:solidFill>
                <a:latin typeface="Poppins"/>
                <a:ea typeface="Poppins"/>
                <a:cs typeface="Poppins"/>
                <a:sym typeface="Poppins"/>
              </a:rPr>
              <a:t>Section 3</a:t>
            </a:r>
            <a:endParaRPr dirty="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687300" y="324489"/>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Pros and Cons</a:t>
            </a:r>
            <a:endParaRPr dirty="0">
              <a:solidFill>
                <a:schemeClr val="accent1"/>
              </a:solidFill>
            </a:endParaRPr>
          </a:p>
        </p:txBody>
      </p:sp>
      <p:pic>
        <p:nvPicPr>
          <p:cNvPr id="4098" name="Picture 2">
            <a:extLst>
              <a:ext uri="{FF2B5EF4-FFF2-40B4-BE49-F238E27FC236}">
                <a16:creationId xmlns:a16="http://schemas.microsoft.com/office/drawing/2014/main" id="{CE07C8A8-B89B-BB45-A534-309014C79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99" y="964689"/>
            <a:ext cx="4499695" cy="41597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5206F5-6029-B24B-87D2-66C47DDBFF0F}"/>
              </a:ext>
            </a:extLst>
          </p:cNvPr>
          <p:cNvSpPr txBox="1"/>
          <p:nvPr/>
        </p:nvSpPr>
        <p:spPr>
          <a:xfrm>
            <a:off x="574535" y="5373112"/>
            <a:ext cx="10568198" cy="1169551"/>
          </a:xfrm>
          <a:prstGeom prst="rect">
            <a:avLst/>
          </a:prstGeom>
          <a:noFill/>
        </p:spPr>
        <p:txBody>
          <a:bodyPr wrap="square" rtlCol="0">
            <a:spAutoFit/>
          </a:bodyPr>
          <a:lstStyle/>
          <a:p>
            <a:pPr marL="285750" indent="-285750">
              <a:buFont typeface="Arial" panose="020B0604020202020204" pitchFamily="34" charset="0"/>
              <a:buChar char="•"/>
            </a:pPr>
            <a:r>
              <a:rPr lang="en-US" dirty="0"/>
              <a:t>Pros keywords include words like satisfaction, price, flavor, etc. which shows that customers were satisfied with the price of the products and their flavor.</a:t>
            </a:r>
          </a:p>
          <a:p>
            <a:pPr marL="285750" indent="-285750">
              <a:buFont typeface="Arial" panose="020B0604020202020204" pitchFamily="34" charset="0"/>
              <a:buChar char="•"/>
            </a:pPr>
            <a:r>
              <a:rPr lang="en-US" dirty="0"/>
              <a:t>Cons keywords include words like disappointing, smell, weight, thickness, etc. which shows that some customers were disappointed with the smell of the products and their weight and thickness.</a:t>
            </a:r>
          </a:p>
          <a:p>
            <a:pPr marL="285750" indent="-285750">
              <a:buFont typeface="Arial" panose="020B0604020202020204" pitchFamily="34" charset="0"/>
              <a:buChar char="•"/>
            </a:pPr>
            <a:endParaRPr lang="en-US" dirty="0"/>
          </a:p>
        </p:txBody>
      </p:sp>
      <p:pic>
        <p:nvPicPr>
          <p:cNvPr id="4102" name="Picture 6">
            <a:extLst>
              <a:ext uri="{FF2B5EF4-FFF2-40B4-BE49-F238E27FC236}">
                <a16:creationId xmlns:a16="http://schemas.microsoft.com/office/drawing/2014/main" id="{7A919EA3-8B7F-0E43-AA5C-B52205083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762" y="964689"/>
            <a:ext cx="4446169" cy="404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2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687300" y="324489"/>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Review Text Cleaning</a:t>
            </a:r>
            <a:endParaRPr dirty="0">
              <a:solidFill>
                <a:schemeClr val="accent1"/>
              </a:solidFill>
            </a:endParaRPr>
          </a:p>
        </p:txBody>
      </p:sp>
      <p:sp>
        <p:nvSpPr>
          <p:cNvPr id="369" name="Google Shape;369;gded62eee6e_11_30"/>
          <p:cNvSpPr txBox="1"/>
          <p:nvPr/>
        </p:nvSpPr>
        <p:spPr>
          <a:xfrm>
            <a:off x="750600" y="971070"/>
            <a:ext cx="109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The text cleaning part consisted of following steps:</a:t>
            </a:r>
            <a:endParaRPr dirty="0">
              <a:latin typeface="Poppins"/>
              <a:ea typeface="Poppins"/>
              <a:cs typeface="Poppins"/>
              <a:sym typeface="Poppins"/>
            </a:endParaRPr>
          </a:p>
        </p:txBody>
      </p:sp>
      <p:sp>
        <p:nvSpPr>
          <p:cNvPr id="370" name="Google Shape;370;gded62eee6e_11_30"/>
          <p:cNvSpPr txBox="1"/>
          <p:nvPr/>
        </p:nvSpPr>
        <p:spPr>
          <a:xfrm>
            <a:off x="1622761" y="2321572"/>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dirty="0">
                <a:solidFill>
                  <a:srgbClr val="595959"/>
                </a:solidFill>
                <a:latin typeface="Poppins"/>
                <a:ea typeface="Poppins"/>
                <a:cs typeface="Poppins"/>
                <a:sym typeface="Poppins"/>
              </a:rPr>
              <a:t>Lowering the text</a:t>
            </a:r>
            <a:endParaRPr sz="1700" dirty="0">
              <a:solidFill>
                <a:srgbClr val="595959"/>
              </a:solidFill>
              <a:latin typeface="Poppins"/>
              <a:ea typeface="Poppins"/>
              <a:cs typeface="Poppins"/>
              <a:sym typeface="Poppins"/>
            </a:endParaRPr>
          </a:p>
        </p:txBody>
      </p:sp>
      <p:sp>
        <p:nvSpPr>
          <p:cNvPr id="371" name="Google Shape;371;gded62eee6e_11_30"/>
          <p:cNvSpPr txBox="1"/>
          <p:nvPr/>
        </p:nvSpPr>
        <p:spPr>
          <a:xfrm>
            <a:off x="1622761" y="3312172"/>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595959"/>
                </a:solidFill>
                <a:latin typeface="Poppins"/>
                <a:ea typeface="Poppins"/>
                <a:cs typeface="Poppins"/>
                <a:sym typeface="Poppins"/>
              </a:rPr>
              <a:t>Word-Tokenize </a:t>
            </a:r>
            <a:endParaRPr sz="1700">
              <a:solidFill>
                <a:srgbClr val="595959"/>
              </a:solidFill>
              <a:latin typeface="Poppins"/>
              <a:ea typeface="Poppins"/>
              <a:cs typeface="Poppins"/>
              <a:sym typeface="Poppins"/>
            </a:endParaRPr>
          </a:p>
        </p:txBody>
      </p:sp>
      <p:sp>
        <p:nvSpPr>
          <p:cNvPr id="372" name="Google Shape;372;gded62eee6e_11_30"/>
          <p:cNvSpPr txBox="1"/>
          <p:nvPr/>
        </p:nvSpPr>
        <p:spPr>
          <a:xfrm>
            <a:off x="1622761" y="4366057"/>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595959"/>
                </a:solidFill>
                <a:latin typeface="Poppins"/>
                <a:ea typeface="Poppins"/>
                <a:cs typeface="Poppins"/>
                <a:sym typeface="Poppins"/>
              </a:rPr>
              <a:t>Stop words removal</a:t>
            </a:r>
            <a:endParaRPr sz="1700">
              <a:solidFill>
                <a:srgbClr val="595959"/>
              </a:solidFill>
              <a:latin typeface="Poppins"/>
              <a:ea typeface="Poppins"/>
              <a:cs typeface="Poppins"/>
              <a:sym typeface="Poppins"/>
            </a:endParaRPr>
          </a:p>
        </p:txBody>
      </p:sp>
      <p:sp>
        <p:nvSpPr>
          <p:cNvPr id="374" name="Google Shape;374;gded62eee6e_11_30"/>
          <p:cNvSpPr/>
          <p:nvPr/>
        </p:nvSpPr>
        <p:spPr>
          <a:xfrm>
            <a:off x="2644311" y="2908822"/>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ded62eee6e_11_30"/>
          <p:cNvSpPr/>
          <p:nvPr/>
        </p:nvSpPr>
        <p:spPr>
          <a:xfrm>
            <a:off x="2644311" y="3899422"/>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ded62eee6e_11_30"/>
          <p:cNvSpPr/>
          <p:nvPr/>
        </p:nvSpPr>
        <p:spPr>
          <a:xfrm>
            <a:off x="5042125" y="1799422"/>
            <a:ext cx="1332900" cy="748500"/>
          </a:xfrm>
          <a:prstGeom prst="roundRect">
            <a:avLst>
              <a:gd name="adj" fmla="val 16667"/>
            </a:avLst>
          </a:prstGeom>
          <a:solidFill>
            <a:srgbClr val="FAA9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chemeClr val="lt1"/>
                </a:solidFill>
              </a:rPr>
              <a:t>Orignal</a:t>
            </a:r>
            <a:endParaRPr sz="2200">
              <a:solidFill>
                <a:schemeClr val="lt1"/>
              </a:solidFill>
            </a:endParaRPr>
          </a:p>
        </p:txBody>
      </p:sp>
      <p:sp>
        <p:nvSpPr>
          <p:cNvPr id="378" name="Google Shape;378;gded62eee6e_11_30"/>
          <p:cNvSpPr/>
          <p:nvPr/>
        </p:nvSpPr>
        <p:spPr>
          <a:xfrm>
            <a:off x="5143890" y="3617557"/>
            <a:ext cx="1332900" cy="7485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solidFill>
                  <a:schemeClr val="lt1"/>
                </a:solidFill>
              </a:rPr>
              <a:t>Cleaned</a:t>
            </a:r>
            <a:endParaRPr sz="2200" dirty="0">
              <a:solidFill>
                <a:schemeClr val="lt1"/>
              </a:solidFill>
            </a:endParaRPr>
          </a:p>
        </p:txBody>
      </p:sp>
      <p:sp>
        <p:nvSpPr>
          <p:cNvPr id="379" name="Google Shape;379;gded62eee6e_11_30"/>
          <p:cNvSpPr txBox="1"/>
          <p:nvPr/>
        </p:nvSpPr>
        <p:spPr>
          <a:xfrm>
            <a:off x="5042125" y="2677681"/>
            <a:ext cx="7625400" cy="615523"/>
          </a:xfrm>
          <a:prstGeom prst="rect">
            <a:avLst/>
          </a:prstGeom>
          <a:noFill/>
          <a:ln>
            <a:noFill/>
          </a:ln>
        </p:spPr>
        <p:txBody>
          <a:bodyPr spcFirstLastPara="1" wrap="square" lIns="91425" tIns="91425" rIns="91425" bIns="91425" anchor="t" anchorCtr="0">
            <a:spAutoFit/>
          </a:bodyPr>
          <a:lstStyle/>
          <a:p>
            <a:pPr algn="just">
              <a:buClr>
                <a:schemeClr val="dk1"/>
              </a:buClr>
              <a:buSzPts val="1100"/>
            </a:pPr>
            <a:r>
              <a:rPr lang="en-US" dirty="0">
                <a:solidFill>
                  <a:schemeClr val="dk1"/>
                </a:solidFill>
                <a:latin typeface="Poppins"/>
                <a:ea typeface="Poppins"/>
                <a:cs typeface="Poppins"/>
                <a:sym typeface="Poppins"/>
              </a:rPr>
              <a:t>“</a:t>
            </a:r>
            <a:r>
              <a:rPr lang="en-IN" dirty="0"/>
              <a:t>A great sipping whiskey neat, on ice or with a mix. I have been quite pleased.</a:t>
            </a:r>
            <a:r>
              <a:rPr lang="en-US" dirty="0">
                <a:solidFill>
                  <a:schemeClr val="dk1"/>
                </a:solidFill>
                <a:latin typeface="Poppins"/>
                <a:ea typeface="Poppins"/>
                <a:cs typeface="Poppins"/>
                <a:sym typeface="Poppins"/>
              </a:rPr>
              <a:t>”</a:t>
            </a:r>
            <a:endParaRPr dirty="0">
              <a:solidFill>
                <a:schemeClr val="dk1"/>
              </a:solidFill>
              <a:latin typeface="Poppins"/>
              <a:ea typeface="Poppins"/>
              <a:cs typeface="Poppins"/>
              <a:sym typeface="Poppins"/>
            </a:endParaRPr>
          </a:p>
          <a:p>
            <a:pPr marL="0" lvl="0" indent="0" algn="just" rtl="0">
              <a:spcBef>
                <a:spcPts val="0"/>
              </a:spcBef>
              <a:spcAft>
                <a:spcPts val="0"/>
              </a:spcAft>
              <a:buNone/>
            </a:pPr>
            <a:endParaRPr dirty="0">
              <a:latin typeface="Poppins"/>
              <a:ea typeface="Poppins"/>
              <a:cs typeface="Poppins"/>
              <a:sym typeface="Poppins"/>
            </a:endParaRPr>
          </a:p>
        </p:txBody>
      </p:sp>
      <p:sp>
        <p:nvSpPr>
          <p:cNvPr id="380" name="Google Shape;380;gded62eee6e_11_30"/>
          <p:cNvSpPr txBox="1"/>
          <p:nvPr/>
        </p:nvSpPr>
        <p:spPr>
          <a:xfrm>
            <a:off x="5143890" y="4399241"/>
            <a:ext cx="6833507" cy="400079"/>
          </a:xfrm>
          <a:prstGeom prst="rect">
            <a:avLst/>
          </a:prstGeom>
          <a:noFill/>
          <a:ln>
            <a:noFill/>
          </a:ln>
        </p:spPr>
        <p:txBody>
          <a:bodyPr spcFirstLastPara="1" wrap="square" lIns="91425" tIns="91425" rIns="91425" bIns="91425" anchor="t" anchorCtr="0">
            <a:spAutoFit/>
          </a:bodyPr>
          <a:lstStyle/>
          <a:p>
            <a:r>
              <a:rPr lang="en-IN" dirty="0"/>
              <a:t>great sipping whiskey neat , ice mix . quite pleased</a:t>
            </a:r>
          </a:p>
        </p:txBody>
      </p:sp>
      <p:sp>
        <p:nvSpPr>
          <p:cNvPr id="381" name="Google Shape;381;gded62eee6e_11_30"/>
          <p:cNvSpPr/>
          <p:nvPr/>
        </p:nvSpPr>
        <p:spPr>
          <a:xfrm>
            <a:off x="2087111" y="1471722"/>
            <a:ext cx="1332900" cy="4464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dirty="0">
                <a:solidFill>
                  <a:schemeClr val="lt1"/>
                </a:solidFill>
              </a:rPr>
              <a:t>Original Text</a:t>
            </a:r>
            <a:endParaRPr sz="1500" dirty="0">
              <a:solidFill>
                <a:schemeClr val="lt1"/>
              </a:solidFill>
            </a:endParaRPr>
          </a:p>
        </p:txBody>
      </p:sp>
      <p:sp>
        <p:nvSpPr>
          <p:cNvPr id="382" name="Google Shape;382;gded62eee6e_11_30"/>
          <p:cNvSpPr/>
          <p:nvPr/>
        </p:nvSpPr>
        <p:spPr>
          <a:xfrm>
            <a:off x="2098611" y="5605160"/>
            <a:ext cx="1298100" cy="4002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a:solidFill>
                  <a:schemeClr val="lt1"/>
                </a:solidFill>
              </a:rPr>
              <a:t>Clean Text</a:t>
            </a:r>
            <a:endParaRPr sz="1500">
              <a:solidFill>
                <a:schemeClr val="lt1"/>
              </a:solidFill>
            </a:endParaRPr>
          </a:p>
        </p:txBody>
      </p:sp>
      <p:sp>
        <p:nvSpPr>
          <p:cNvPr id="383" name="Google Shape;383;gded62eee6e_11_30"/>
          <p:cNvSpPr/>
          <p:nvPr/>
        </p:nvSpPr>
        <p:spPr>
          <a:xfrm>
            <a:off x="2644311" y="5042037"/>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ded62eee6e_11_30"/>
          <p:cNvSpPr/>
          <p:nvPr/>
        </p:nvSpPr>
        <p:spPr>
          <a:xfrm>
            <a:off x="2644311" y="1981507"/>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8" grpId="0" animBg="1"/>
      <p:bldP spid="379" grpId="0"/>
      <p:bldP spid="38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8" name="Rectangle 9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CC4B8C4-5C13-0A46-B546-6EB2A46FDD9F}"/>
              </a:ext>
            </a:extLst>
          </p:cNvPr>
          <p:cNvSpPr txBox="1"/>
          <p:nvPr/>
        </p:nvSpPr>
        <p:spPr>
          <a:xfrm>
            <a:off x="513585" y="2316372"/>
            <a:ext cx="5278066" cy="4182399"/>
          </a:xfrm>
          <a:prstGeom prst="rect">
            <a:avLst/>
          </a:prstGeom>
        </p:spPr>
        <p:txBody>
          <a:bodyPr vert="horz" lIns="91440" tIns="45720" rIns="91440" bIns="45720" rtlCol="0" anchor="ctr">
            <a:normAutofit fontScale="92500"/>
          </a:bodyPr>
          <a:lstStyle/>
          <a:p>
            <a:pPr marL="285750" marR="0" lvl="0" indent="-228600" fontAlgn="auto">
              <a:lnSpc>
                <a:spcPct val="150000"/>
              </a:lnSpc>
              <a:spcBef>
                <a:spcPts val="0"/>
              </a:spcBef>
              <a:spcAft>
                <a:spcPts val="600"/>
              </a:spcAft>
              <a:buClrTx/>
              <a:buSzTx/>
              <a:buFont typeface="Arial" panose="020B0604020202020204" pitchFamily="34" charset="0"/>
              <a:buChar char="•"/>
              <a:tabLst/>
              <a:defRPr/>
            </a:pPr>
            <a:r>
              <a:rPr lang="en-US" sz="2000" kern="1200" dirty="0">
                <a:solidFill>
                  <a:schemeClr val="tx1"/>
                </a:solidFill>
                <a:latin typeface="+mn-lt"/>
                <a:ea typeface="+mn-ea"/>
                <a:cs typeface="+mn-cs"/>
              </a:rPr>
              <a:t>Used “</a:t>
            </a:r>
            <a:r>
              <a:rPr lang="en-US" sz="2000" kern="1200" dirty="0" err="1">
                <a:solidFill>
                  <a:schemeClr val="tx1"/>
                </a:solidFill>
                <a:latin typeface="+mn-lt"/>
                <a:ea typeface="+mn-ea"/>
                <a:cs typeface="+mn-cs"/>
              </a:rPr>
              <a:t>textblob</a:t>
            </a:r>
            <a:r>
              <a:rPr lang="en-US" sz="2000" kern="1200" dirty="0">
                <a:solidFill>
                  <a:schemeClr val="tx1"/>
                </a:solidFill>
                <a:latin typeface="+mn-lt"/>
                <a:ea typeface="+mn-ea"/>
                <a:cs typeface="+mn-cs"/>
              </a:rPr>
              <a:t>” package on cleaned review text to generate sentiment score for all the reviews.</a:t>
            </a:r>
          </a:p>
          <a:p>
            <a:pPr marL="285750" marR="0" lvl="0" indent="-228600" fontAlgn="auto">
              <a:lnSpc>
                <a:spcPct val="150000"/>
              </a:lnSpc>
              <a:spcBef>
                <a:spcPts val="0"/>
              </a:spcBef>
              <a:spcAft>
                <a:spcPts val="600"/>
              </a:spcAft>
              <a:buClrTx/>
              <a:buSzTx/>
              <a:buFont typeface="Arial" panose="020B0604020202020204" pitchFamily="34" charset="0"/>
              <a:buChar char="•"/>
              <a:tabLst/>
              <a:defRPr/>
            </a:pPr>
            <a:r>
              <a:rPr lang="en-US" sz="2000" kern="1200" dirty="0">
                <a:solidFill>
                  <a:schemeClr val="tx1"/>
                </a:solidFill>
                <a:latin typeface="+mn-lt"/>
                <a:ea typeface="+mn-ea"/>
                <a:cs typeface="+mn-cs"/>
              </a:rPr>
              <a:t>Averaged the sentiment scores of all reviews for a product for getting the final sentiment score for every product.</a:t>
            </a:r>
          </a:p>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latin typeface="+mn-lt"/>
                <a:ea typeface="+mn-ea"/>
                <a:cs typeface="+mn-cs"/>
              </a:rPr>
              <a:t>The number of products with negative final sentiment score was very less (almost 20 out of 1694 products) as compared to </a:t>
            </a:r>
            <a:r>
              <a:rPr lang="en-US" sz="2000" kern="1200" dirty="0">
                <a:solidFill>
                  <a:schemeClr val="tx1"/>
                </a:solidFill>
              </a:rPr>
              <a:t>positive final sentiment products.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Rectangle 10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B43897-8CFE-D843-B966-DE139620D6EB}"/>
              </a:ext>
            </a:extLst>
          </p:cNvPr>
          <p:cNvSpPr txBox="1"/>
          <p:nvPr/>
        </p:nvSpPr>
        <p:spPr>
          <a:xfrm>
            <a:off x="7789079" y="763537"/>
            <a:ext cx="3515128" cy="5330923"/>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9" name="Google Shape;392;gded62eee6e_2_532">
            <a:extLst>
              <a:ext uri="{FF2B5EF4-FFF2-40B4-BE49-F238E27FC236}">
                <a16:creationId xmlns:a16="http://schemas.microsoft.com/office/drawing/2014/main" id="{8C90E757-104D-3943-A793-88B60C3204E4}"/>
              </a:ext>
            </a:extLst>
          </p:cNvPr>
          <p:cNvSpPr txBox="1">
            <a:spLocks noGrp="1"/>
          </p:cNvSpPr>
          <p:nvPr>
            <p:ph type="title"/>
          </p:nvPr>
        </p:nvSpPr>
        <p:spPr>
          <a:xfrm>
            <a:off x="790843" y="1146462"/>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Sentiment analysis</a:t>
            </a:r>
            <a:endParaRPr sz="2300" dirty="0">
              <a:solidFill>
                <a:srgbClr val="FF0000"/>
              </a:solidFill>
              <a:latin typeface="Poppins Medium"/>
              <a:cs typeface="Poppins Medium"/>
              <a:sym typeface="Poppins Medium"/>
            </a:endParaRPr>
          </a:p>
        </p:txBody>
      </p:sp>
      <p:sp>
        <p:nvSpPr>
          <p:cNvPr id="8" name="TextBox 7">
            <a:extLst>
              <a:ext uri="{FF2B5EF4-FFF2-40B4-BE49-F238E27FC236}">
                <a16:creationId xmlns:a16="http://schemas.microsoft.com/office/drawing/2014/main" id="{2DF24AF7-B31D-DD48-88DB-3AA1430D2A5E}"/>
              </a:ext>
            </a:extLst>
          </p:cNvPr>
          <p:cNvSpPr txBox="1"/>
          <p:nvPr/>
        </p:nvSpPr>
        <p:spPr>
          <a:xfrm>
            <a:off x="8025493" y="396813"/>
            <a:ext cx="2276585" cy="307777"/>
          </a:xfrm>
          <a:prstGeom prst="rect">
            <a:avLst/>
          </a:prstGeom>
          <a:noFill/>
        </p:spPr>
        <p:txBody>
          <a:bodyPr wrap="none" rtlCol="0">
            <a:spAutoFit/>
          </a:bodyPr>
          <a:lstStyle/>
          <a:p>
            <a:r>
              <a:rPr lang="en-US" dirty="0"/>
              <a:t>Positive reviews keywords</a:t>
            </a:r>
          </a:p>
        </p:txBody>
      </p:sp>
      <p:sp>
        <p:nvSpPr>
          <p:cNvPr id="52" name="TextBox 51">
            <a:extLst>
              <a:ext uri="{FF2B5EF4-FFF2-40B4-BE49-F238E27FC236}">
                <a16:creationId xmlns:a16="http://schemas.microsoft.com/office/drawing/2014/main" id="{52C52D06-EB26-2849-A3F3-45DB8A013701}"/>
              </a:ext>
            </a:extLst>
          </p:cNvPr>
          <p:cNvSpPr txBox="1"/>
          <p:nvPr/>
        </p:nvSpPr>
        <p:spPr>
          <a:xfrm>
            <a:off x="8223289" y="3504844"/>
            <a:ext cx="2355132" cy="307777"/>
          </a:xfrm>
          <a:prstGeom prst="rect">
            <a:avLst/>
          </a:prstGeom>
          <a:noFill/>
        </p:spPr>
        <p:txBody>
          <a:bodyPr wrap="none" rtlCol="0">
            <a:spAutoFit/>
          </a:bodyPr>
          <a:lstStyle/>
          <a:p>
            <a:r>
              <a:rPr lang="en-US" dirty="0"/>
              <a:t>Negative reviews keywords</a:t>
            </a:r>
          </a:p>
        </p:txBody>
      </p:sp>
      <p:pic>
        <p:nvPicPr>
          <p:cNvPr id="4100" name="Picture 4">
            <a:extLst>
              <a:ext uri="{FF2B5EF4-FFF2-40B4-BE49-F238E27FC236}">
                <a16:creationId xmlns:a16="http://schemas.microsoft.com/office/drawing/2014/main" id="{47D282C4-6874-0047-8F0A-FBE6D5A58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946" y="3812621"/>
            <a:ext cx="4572297" cy="2592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627B82F-ABF9-AA4A-8CC8-8F3C95C0E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946" y="743956"/>
            <a:ext cx="4572297" cy="250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5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420263" y="356857"/>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Sentiment score vs Recommendation percent</a:t>
            </a:r>
            <a:endParaRPr dirty="0">
              <a:solidFill>
                <a:schemeClr val="accent1"/>
              </a:solidFill>
            </a:endParaRPr>
          </a:p>
        </p:txBody>
      </p:sp>
      <p:sp>
        <p:nvSpPr>
          <p:cNvPr id="9" name="Google Shape;60;p14">
            <a:extLst>
              <a:ext uri="{FF2B5EF4-FFF2-40B4-BE49-F238E27FC236}">
                <a16:creationId xmlns:a16="http://schemas.microsoft.com/office/drawing/2014/main" id="{DB26E05A-8F1A-8F47-A651-DBA916155E1C}"/>
              </a:ext>
            </a:extLst>
          </p:cNvPr>
          <p:cNvSpPr txBox="1">
            <a:spLocks noGrp="1"/>
          </p:cNvSpPr>
          <p:nvPr>
            <p:ph type="body" idx="1"/>
          </p:nvPr>
        </p:nvSpPr>
        <p:spPr>
          <a:xfrm>
            <a:off x="271305" y="1191586"/>
            <a:ext cx="5198432" cy="5544494"/>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ct val="100000"/>
              <a:buChar char="●"/>
            </a:pPr>
            <a:r>
              <a:rPr lang="en-US" sz="1600" dirty="0"/>
              <a:t>There is a positive correlation between the final sentiment score and the recommendation percentage of the product</a:t>
            </a:r>
            <a:r>
              <a:rPr lang="en-GB" sz="1600" dirty="0"/>
              <a:t>.</a:t>
            </a:r>
          </a:p>
          <a:p>
            <a:pPr marL="457200" lvl="0" indent="-342900" algn="l" rtl="0">
              <a:lnSpc>
                <a:spcPct val="150000"/>
              </a:lnSpc>
              <a:spcBef>
                <a:spcPts val="0"/>
              </a:spcBef>
              <a:spcAft>
                <a:spcPts val="0"/>
              </a:spcAft>
              <a:buSzPct val="100000"/>
              <a:buChar char="●"/>
            </a:pPr>
            <a:r>
              <a:rPr lang="en-GB" sz="1600" dirty="0"/>
              <a:t>Majority of the products have recommendation percent more than 70%.</a:t>
            </a:r>
          </a:p>
          <a:p>
            <a:pPr marL="457200" lvl="0" indent="-342900" algn="l" rtl="0">
              <a:lnSpc>
                <a:spcPct val="150000"/>
              </a:lnSpc>
              <a:spcBef>
                <a:spcPts val="0"/>
              </a:spcBef>
              <a:spcAft>
                <a:spcPts val="0"/>
              </a:spcAft>
              <a:buSzPct val="100000"/>
              <a:buChar char="●"/>
            </a:pPr>
            <a:r>
              <a:rPr lang="en-GB" sz="1600" dirty="0"/>
              <a:t>The products with negative sentiment score have very less recommendation percentage.</a:t>
            </a:r>
          </a:p>
          <a:p>
            <a:pPr marL="457200" lvl="0" indent="-342900" algn="l" rtl="0">
              <a:lnSpc>
                <a:spcPct val="150000"/>
              </a:lnSpc>
              <a:spcBef>
                <a:spcPts val="0"/>
              </a:spcBef>
              <a:spcAft>
                <a:spcPts val="0"/>
              </a:spcAft>
              <a:buSzPct val="100000"/>
              <a:buChar char="●"/>
            </a:pPr>
            <a:r>
              <a:rPr lang="en-GB" sz="1600" dirty="0"/>
              <a:t>Despite having very low sentiment scores, these products have 100% recommendation:</a:t>
            </a:r>
          </a:p>
          <a:p>
            <a:pPr lvl="1">
              <a:lnSpc>
                <a:spcPct val="150000"/>
              </a:lnSpc>
              <a:buSzPct val="100000"/>
              <a:buFont typeface="Wingdings" pitchFamily="2" charset="2"/>
              <a:buChar char="Ø"/>
            </a:pPr>
            <a:r>
              <a:rPr lang="en-IN" sz="1600" dirty="0"/>
              <a:t>Dimensions Laphroaig 21yr ($799.99)</a:t>
            </a:r>
          </a:p>
          <a:p>
            <a:pPr lvl="1">
              <a:lnSpc>
                <a:spcPct val="150000"/>
              </a:lnSpc>
              <a:buSzPct val="100000"/>
              <a:buFont typeface="Wingdings" pitchFamily="2" charset="2"/>
              <a:buChar char="Ø"/>
            </a:pPr>
            <a:r>
              <a:rPr lang="en-IN" sz="1600" dirty="0"/>
              <a:t>Wilderness Trail Black Label Small </a:t>
            </a:r>
            <a:r>
              <a:rPr lang="en-IN" sz="1600"/>
              <a:t>Batch Bourbon ($39.99)</a:t>
            </a:r>
            <a:endParaRPr lang="en-GB" sz="1600" dirty="0"/>
          </a:p>
          <a:p>
            <a:pPr lvl="1">
              <a:lnSpc>
                <a:spcPct val="150000"/>
              </a:lnSpc>
              <a:buSzPct val="100000"/>
              <a:buChar char="●"/>
            </a:pPr>
            <a:endParaRPr lang="en-GB" sz="1600" dirty="0"/>
          </a:p>
          <a:p>
            <a:pPr marL="457200" lvl="0" indent="-342900" algn="l" rtl="0">
              <a:lnSpc>
                <a:spcPct val="150000"/>
              </a:lnSpc>
              <a:spcBef>
                <a:spcPts val="0"/>
              </a:spcBef>
              <a:spcAft>
                <a:spcPts val="0"/>
              </a:spcAft>
              <a:buSzPct val="100000"/>
              <a:buChar char="●"/>
            </a:pPr>
            <a:endParaRPr lang="en-GB" sz="1600" dirty="0"/>
          </a:p>
          <a:p>
            <a:pPr marL="457200" lvl="0" indent="-342900" algn="l" rtl="0">
              <a:spcBef>
                <a:spcPts val="0"/>
              </a:spcBef>
              <a:spcAft>
                <a:spcPts val="0"/>
              </a:spcAft>
              <a:buSzPts val="1800"/>
              <a:buChar char="●"/>
            </a:pPr>
            <a:endParaRPr sz="1600" dirty="0"/>
          </a:p>
        </p:txBody>
      </p:sp>
      <p:pic>
        <p:nvPicPr>
          <p:cNvPr id="5126" name="Picture 6">
            <a:extLst>
              <a:ext uri="{FF2B5EF4-FFF2-40B4-BE49-F238E27FC236}">
                <a16:creationId xmlns:a16="http://schemas.microsoft.com/office/drawing/2014/main" id="{A5FFA905-5098-D648-9B4B-C7CA3A042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17711"/>
            <a:ext cx="5745266" cy="568343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3A0E950-8490-5146-9B17-722CFE5082B8}"/>
              </a:ext>
            </a:extLst>
          </p:cNvPr>
          <p:cNvCxnSpPr>
            <a:cxnSpLocks/>
          </p:cNvCxnSpPr>
          <p:nvPr/>
        </p:nvCxnSpPr>
        <p:spPr>
          <a:xfrm flipV="1">
            <a:off x="7200900" y="1313506"/>
            <a:ext cx="3627120" cy="4363394"/>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111078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7" name="Google Shape;392;gded62eee6e_2_532">
            <a:extLst>
              <a:ext uri="{FF2B5EF4-FFF2-40B4-BE49-F238E27FC236}">
                <a16:creationId xmlns:a16="http://schemas.microsoft.com/office/drawing/2014/main" id="{2C87EE0E-455D-C646-8E7C-DC828766AB6E}"/>
              </a:ext>
            </a:extLst>
          </p:cNvPr>
          <p:cNvSpPr txBox="1">
            <a:spLocks noGrp="1"/>
          </p:cNvSpPr>
          <p:nvPr>
            <p:ph type="title"/>
          </p:nvPr>
        </p:nvSpPr>
        <p:spPr>
          <a:xfrm>
            <a:off x="548532" y="295758"/>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Positive Sentiment analysis</a:t>
            </a:r>
          </a:p>
        </p:txBody>
      </p:sp>
      <p:pic>
        <p:nvPicPr>
          <p:cNvPr id="6148" name="Picture 4">
            <a:extLst>
              <a:ext uri="{FF2B5EF4-FFF2-40B4-BE49-F238E27FC236}">
                <a16:creationId xmlns:a16="http://schemas.microsoft.com/office/drawing/2014/main" id="{07D2F9C9-CC1C-F645-8195-60FB380B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2" y="935958"/>
            <a:ext cx="5775952" cy="402648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0;p14">
            <a:extLst>
              <a:ext uri="{FF2B5EF4-FFF2-40B4-BE49-F238E27FC236}">
                <a16:creationId xmlns:a16="http://schemas.microsoft.com/office/drawing/2014/main" id="{122F55B0-2916-1D46-8A4C-FC681B61394E}"/>
              </a:ext>
            </a:extLst>
          </p:cNvPr>
          <p:cNvSpPr txBox="1">
            <a:spLocks/>
          </p:cNvSpPr>
          <p:nvPr/>
        </p:nvSpPr>
        <p:spPr>
          <a:xfrm>
            <a:off x="1360955" y="5108571"/>
            <a:ext cx="9192553" cy="1626941"/>
          </a:xfrm>
          <a:prstGeom prst="rect">
            <a:avLst/>
          </a:prstGeom>
        </p:spPr>
        <p:txBody>
          <a:bodyPr spcFirstLastPara="1" vert="horz" wrap="square" lIns="91425" tIns="91425" rIns="91425" bIns="91425"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a:lnSpc>
                <a:spcPct val="150000"/>
              </a:lnSpc>
              <a:spcBef>
                <a:spcPts val="0"/>
              </a:spcBef>
              <a:buClrTx/>
              <a:buSzPts val="1800"/>
            </a:pPr>
            <a:r>
              <a:rPr lang="en-US" sz="1600" dirty="0"/>
              <a:t>Top 10 positive sentiment products have rating more 4.5 stars.</a:t>
            </a:r>
          </a:p>
          <a:p>
            <a:pPr marL="400050" indent="-285750">
              <a:lnSpc>
                <a:spcPct val="150000"/>
              </a:lnSpc>
              <a:spcBef>
                <a:spcPts val="0"/>
              </a:spcBef>
              <a:buClrTx/>
              <a:buSzPts val="1800"/>
            </a:pPr>
            <a:r>
              <a:rPr lang="en-US" sz="1600" dirty="0"/>
              <a:t>For all the positive sentiment products whose rating is more than 4 star, the average recommendation percent is more than 85% i.e., these products are highly recommended by customers.</a:t>
            </a:r>
          </a:p>
          <a:p>
            <a:pPr marL="400050" indent="-285750">
              <a:lnSpc>
                <a:spcPct val="150000"/>
              </a:lnSpc>
              <a:spcBef>
                <a:spcPts val="0"/>
              </a:spcBef>
              <a:buClrTx/>
              <a:buSzPts val="1800"/>
            </a:pPr>
            <a:r>
              <a:rPr lang="en-US" sz="1600" dirty="0"/>
              <a:t>The recommendation percentage decreases as the rating of the product decreases.</a:t>
            </a:r>
          </a:p>
        </p:txBody>
      </p:sp>
      <p:pic>
        <p:nvPicPr>
          <p:cNvPr id="2050" name="Picture 2">
            <a:extLst>
              <a:ext uri="{FF2B5EF4-FFF2-40B4-BE49-F238E27FC236}">
                <a16:creationId xmlns:a16="http://schemas.microsoft.com/office/drawing/2014/main" id="{8BBCCB62-1829-5342-8B0D-B21E11B81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961" y="893699"/>
            <a:ext cx="4492598" cy="411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88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7" name="Google Shape;392;gded62eee6e_2_532">
            <a:extLst>
              <a:ext uri="{FF2B5EF4-FFF2-40B4-BE49-F238E27FC236}">
                <a16:creationId xmlns:a16="http://schemas.microsoft.com/office/drawing/2014/main" id="{2C87EE0E-455D-C646-8E7C-DC828766AB6E}"/>
              </a:ext>
            </a:extLst>
          </p:cNvPr>
          <p:cNvSpPr txBox="1">
            <a:spLocks noGrp="1"/>
          </p:cNvSpPr>
          <p:nvPr>
            <p:ph type="title"/>
          </p:nvPr>
        </p:nvSpPr>
        <p:spPr>
          <a:xfrm>
            <a:off x="548532" y="295758"/>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Negative Sentiment analysis</a:t>
            </a:r>
          </a:p>
        </p:txBody>
      </p:sp>
      <p:sp>
        <p:nvSpPr>
          <p:cNvPr id="11" name="Google Shape;60;p14">
            <a:extLst>
              <a:ext uri="{FF2B5EF4-FFF2-40B4-BE49-F238E27FC236}">
                <a16:creationId xmlns:a16="http://schemas.microsoft.com/office/drawing/2014/main" id="{122F55B0-2916-1D46-8A4C-FC681B61394E}"/>
              </a:ext>
            </a:extLst>
          </p:cNvPr>
          <p:cNvSpPr txBox="1">
            <a:spLocks/>
          </p:cNvSpPr>
          <p:nvPr/>
        </p:nvSpPr>
        <p:spPr>
          <a:xfrm>
            <a:off x="1340653" y="5052726"/>
            <a:ext cx="9510694" cy="1677598"/>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a:lnSpc>
                <a:spcPct val="150000"/>
              </a:lnSpc>
              <a:spcBef>
                <a:spcPts val="0"/>
              </a:spcBef>
              <a:buClrTx/>
              <a:buSzPts val="1800"/>
            </a:pPr>
            <a:r>
              <a:rPr lang="en-US" sz="1400" dirty="0"/>
              <a:t>Most of the top 10 negative sentiment products have rating less than 4 star.</a:t>
            </a:r>
          </a:p>
          <a:p>
            <a:pPr marL="400050" indent="-285750">
              <a:lnSpc>
                <a:spcPct val="150000"/>
              </a:lnSpc>
              <a:spcBef>
                <a:spcPts val="0"/>
              </a:spcBef>
              <a:buClrTx/>
              <a:buSzPts val="1800"/>
            </a:pPr>
            <a:r>
              <a:rPr lang="en-US" sz="1400" dirty="0"/>
              <a:t>For negative sentiment products whose rating is less than 4 star, the maximum recommendation percent is less than 70%.</a:t>
            </a:r>
          </a:p>
          <a:p>
            <a:pPr marL="400050" indent="-285750">
              <a:lnSpc>
                <a:spcPct val="150000"/>
              </a:lnSpc>
              <a:spcBef>
                <a:spcPts val="0"/>
              </a:spcBef>
              <a:buClrTx/>
              <a:buSzPts val="1800"/>
            </a:pPr>
            <a:r>
              <a:rPr lang="en-US" sz="1400" dirty="0"/>
              <a:t>Many negative sentiment products do not have the recommendation flag which shows that people who dislike the product tend to not to answer the question, whether they would recommend the product or not.</a:t>
            </a:r>
          </a:p>
        </p:txBody>
      </p:sp>
      <p:pic>
        <p:nvPicPr>
          <p:cNvPr id="7172" name="Picture 4">
            <a:extLst>
              <a:ext uri="{FF2B5EF4-FFF2-40B4-BE49-F238E27FC236}">
                <a16:creationId xmlns:a16="http://schemas.microsoft.com/office/drawing/2014/main" id="{3FA3F0ED-29AC-9742-B2D4-A94EE3F68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35958"/>
            <a:ext cx="6092940" cy="3994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B24A4E-0B4F-CF40-8B42-7AB3558ED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472" y="878549"/>
            <a:ext cx="5259270" cy="417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99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315071"/>
            <a:ext cx="11360800" cy="553968"/>
          </a:xfrm>
          <a:prstGeom prst="rect">
            <a:avLst/>
          </a:prstGeom>
          <a:noFill/>
          <a:ln>
            <a:noFill/>
          </a:ln>
        </p:spPr>
        <p:txBody>
          <a:bodyPr spcFirstLastPara="1" wrap="square" lIns="91425" tIns="91425" rIns="91425" bIns="91425" anchor="t" anchorCtr="0">
            <a:spAutoFit/>
          </a:bodyPr>
          <a:lstStyle/>
          <a:p>
            <a:pPr>
              <a:lnSpc>
                <a:spcPct val="100000"/>
              </a:lnSpc>
              <a:buClr>
                <a:srgbClr val="000000"/>
              </a:buClr>
              <a:buFont typeface="Arial"/>
            </a:pPr>
            <a:r>
              <a:rPr lang="en-GB" sz="2400" dirty="0">
                <a:solidFill>
                  <a:schemeClr val="accent1"/>
                </a:solidFill>
                <a:latin typeface="Poppins"/>
                <a:cs typeface="Poppins"/>
                <a:sym typeface="Arial"/>
              </a:rPr>
              <a:t>Word embeddings</a:t>
            </a:r>
            <a:endParaRPr sz="2400" dirty="0">
              <a:solidFill>
                <a:schemeClr val="accent1"/>
              </a:solidFill>
              <a:latin typeface="Poppins"/>
              <a:cs typeface="Poppins"/>
              <a:sym typeface="Arial"/>
            </a:endParaRPr>
          </a:p>
        </p:txBody>
      </p:sp>
      <p:pic>
        <p:nvPicPr>
          <p:cNvPr id="8194" name="Picture 2" descr="Sentence Embedding - Universal Sentence Encoder">
            <a:extLst>
              <a:ext uri="{FF2B5EF4-FFF2-40B4-BE49-F238E27FC236}">
                <a16:creationId xmlns:a16="http://schemas.microsoft.com/office/drawing/2014/main" id="{7C62DADB-ABE8-604C-8805-E52FF2F1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5" y="2217426"/>
            <a:ext cx="5341741" cy="313976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6;gde8665f01c_4_68">
            <a:extLst>
              <a:ext uri="{FF2B5EF4-FFF2-40B4-BE49-F238E27FC236}">
                <a16:creationId xmlns:a16="http://schemas.microsoft.com/office/drawing/2014/main" id="{7F7D5692-B4BB-F243-945E-E5742CFCBEED}"/>
              </a:ext>
            </a:extLst>
          </p:cNvPr>
          <p:cNvSpPr/>
          <p:nvPr/>
        </p:nvSpPr>
        <p:spPr>
          <a:xfrm>
            <a:off x="325665" y="1155972"/>
            <a:ext cx="70425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ctr" anchorCtr="0">
            <a:noAutofit/>
          </a:bodyPr>
          <a:lstStyle/>
          <a:p>
            <a:pPr marL="0" lvl="0" indent="0" algn="ctr" rtl="0">
              <a:lnSpc>
                <a:spcPct val="122222"/>
              </a:lnSpc>
              <a:spcBef>
                <a:spcPts val="0"/>
              </a:spcBef>
              <a:spcAft>
                <a:spcPts val="0"/>
              </a:spcAft>
              <a:buClr>
                <a:schemeClr val="dk1"/>
              </a:buClr>
              <a:buSzPts val="1100"/>
              <a:buFont typeface="Arial"/>
              <a:buNone/>
            </a:pPr>
            <a:r>
              <a:rPr lang="en-US" sz="2300" b="1" dirty="0">
                <a:solidFill>
                  <a:schemeClr val="lt1"/>
                </a:solidFill>
                <a:latin typeface="Poppins"/>
                <a:ea typeface="Poppins"/>
                <a:cs typeface="Poppins"/>
                <a:sym typeface="Poppins"/>
              </a:rPr>
              <a:t>Universal Sentence encoder (Google</a:t>
            </a:r>
            <a:r>
              <a:rPr lang="en-US" sz="2300" dirty="0">
                <a:solidFill>
                  <a:schemeClr val="lt1"/>
                </a:solidFill>
                <a:latin typeface="Poppins"/>
                <a:ea typeface="Poppins"/>
                <a:cs typeface="Poppins"/>
                <a:sym typeface="Poppins"/>
              </a:rPr>
              <a:t>)</a:t>
            </a:r>
            <a:endParaRPr sz="2300" dirty="0">
              <a:solidFill>
                <a:schemeClr val="lt1"/>
              </a:solidFill>
              <a:latin typeface="Poppins"/>
              <a:ea typeface="Poppins"/>
              <a:cs typeface="Poppins"/>
              <a:sym typeface="Poppins"/>
            </a:endParaRPr>
          </a:p>
          <a:p>
            <a:pPr marL="0" lvl="0" indent="0" algn="ctr" rtl="0">
              <a:spcBef>
                <a:spcPts val="0"/>
              </a:spcBef>
              <a:spcAft>
                <a:spcPts val="0"/>
              </a:spcAft>
              <a:buNone/>
            </a:pPr>
            <a:endParaRPr sz="1500" dirty="0">
              <a:solidFill>
                <a:schemeClr val="lt1"/>
              </a:solidFill>
            </a:endParaRPr>
          </a:p>
        </p:txBody>
      </p:sp>
      <p:sp>
        <p:nvSpPr>
          <p:cNvPr id="9" name="TextBox 8">
            <a:extLst>
              <a:ext uri="{FF2B5EF4-FFF2-40B4-BE49-F238E27FC236}">
                <a16:creationId xmlns:a16="http://schemas.microsoft.com/office/drawing/2014/main" id="{5FA510F7-A295-3748-A8FD-50A5B655263B}"/>
              </a:ext>
            </a:extLst>
          </p:cNvPr>
          <p:cNvSpPr txBox="1"/>
          <p:nvPr/>
        </p:nvSpPr>
        <p:spPr>
          <a:xfrm>
            <a:off x="5926505" y="2008705"/>
            <a:ext cx="6149538" cy="4182399"/>
          </a:xfrm>
          <a:prstGeom prst="rect">
            <a:avLst/>
          </a:prstGeom>
        </p:spPr>
        <p:txBody>
          <a:bodyPr vert="horz" lIns="91440" tIns="45720" rIns="91440" bIns="45720" rtlCol="0" anchor="ctr">
            <a:normAutofit fontScale="85000" lnSpcReduction="10000"/>
          </a:bodyPr>
          <a:lstStyle/>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rPr>
              <a:t>Used </a:t>
            </a:r>
            <a:r>
              <a:rPr lang="en-IN" sz="2100" kern="1200" dirty="0">
                <a:solidFill>
                  <a:schemeClr val="tx1"/>
                </a:solidFill>
              </a:rPr>
              <a:t>Universal Sentence Encoder  by google </a:t>
            </a:r>
            <a:r>
              <a:rPr lang="en-US" sz="2000" kern="1200" dirty="0">
                <a:solidFill>
                  <a:schemeClr val="tx1"/>
                </a:solidFill>
              </a:rPr>
              <a:t>on cleaned review text to generate word  embeddings for all the reviews.</a:t>
            </a:r>
          </a:p>
          <a:p>
            <a:pPr marL="285750" indent="-228600">
              <a:lnSpc>
                <a:spcPct val="150000"/>
              </a:lnSpc>
              <a:spcAft>
                <a:spcPts val="600"/>
              </a:spcAft>
              <a:buClrTx/>
              <a:buFont typeface="Arial" panose="020B0604020202020204" pitchFamily="34" charset="0"/>
              <a:buChar char="•"/>
              <a:defRPr/>
            </a:pPr>
            <a:r>
              <a:rPr lang="en-IN" sz="2000" kern="1200" dirty="0">
                <a:solidFill>
                  <a:schemeClr val="tx1"/>
                </a:solidFill>
              </a:rPr>
              <a:t>This encoder is based on two encoder models, and we can use either of the two:</a:t>
            </a:r>
            <a:endParaRPr lang="en-US" sz="2000" kern="1200" dirty="0">
              <a:solidFill>
                <a:schemeClr val="tx1"/>
              </a:solidFill>
            </a:endParaRPr>
          </a:p>
          <a:p>
            <a:pPr marL="1123935" lvl="1" indent="-457200">
              <a:lnSpc>
                <a:spcPct val="150000"/>
              </a:lnSpc>
              <a:spcAft>
                <a:spcPts val="600"/>
              </a:spcAft>
              <a:buClrTx/>
              <a:buFont typeface="+mj-lt"/>
              <a:buAutoNum type="arabicPeriod"/>
              <a:defRPr/>
            </a:pPr>
            <a:r>
              <a:rPr lang="en-IN" sz="2000" kern="1200" dirty="0">
                <a:solidFill>
                  <a:schemeClr val="tx1"/>
                </a:solidFill>
              </a:rPr>
              <a:t>Transformer</a:t>
            </a:r>
          </a:p>
          <a:p>
            <a:pPr marL="1123935" lvl="1" indent="-457200">
              <a:lnSpc>
                <a:spcPct val="150000"/>
              </a:lnSpc>
              <a:spcAft>
                <a:spcPts val="600"/>
              </a:spcAft>
              <a:buClrTx/>
              <a:buFont typeface="+mj-lt"/>
              <a:buAutoNum type="arabicPeriod"/>
              <a:defRPr/>
            </a:pPr>
            <a:r>
              <a:rPr lang="en-IN" sz="2000" kern="1200" dirty="0">
                <a:solidFill>
                  <a:schemeClr val="tx1"/>
                </a:solidFill>
              </a:rPr>
              <a:t>Deep Averaging Network(DAN)</a:t>
            </a:r>
            <a:r>
              <a:rPr lang="en-IN" sz="2100" kern="1200" dirty="0">
                <a:solidFill>
                  <a:schemeClr val="tx1"/>
                </a:solidFill>
                <a:latin typeface="+mn-lt"/>
                <a:ea typeface="+mn-ea"/>
                <a:cs typeface="+mn-cs"/>
              </a:rPr>
              <a:t>	</a:t>
            </a:r>
          </a:p>
          <a:p>
            <a:pPr marL="285750" lvl="8" indent="-228600">
              <a:lnSpc>
                <a:spcPct val="150000"/>
              </a:lnSpc>
              <a:spcAft>
                <a:spcPts val="600"/>
              </a:spcAft>
              <a:buClrTx/>
              <a:buFont typeface="Arial" panose="020B0604020202020204" pitchFamily="34" charset="0"/>
              <a:buChar char="•"/>
              <a:defRPr/>
            </a:pPr>
            <a:endParaRPr lang="en-US" sz="2100" kern="1200" dirty="0">
              <a:solidFill>
                <a:schemeClr val="tx1"/>
              </a:solidFill>
              <a:latin typeface="+mn-lt"/>
              <a:ea typeface="+mn-ea"/>
              <a:cs typeface="+mn-cs"/>
            </a:endParaRPr>
          </a:p>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rPr>
              <a:t>The </a:t>
            </a:r>
            <a:r>
              <a:rPr lang="en-IN" sz="2100" kern="1200" dirty="0">
                <a:solidFill>
                  <a:schemeClr val="tx1"/>
                </a:solidFill>
              </a:rPr>
              <a:t>final sentence embedding contains 512 dimensions</a:t>
            </a:r>
            <a:r>
              <a:rPr lang="en-US" sz="2100" kern="1200" dirty="0">
                <a:solidFill>
                  <a:schemeClr val="tx1"/>
                </a:solidFill>
              </a:rPr>
              <a:t>.</a:t>
            </a:r>
          </a:p>
        </p:txBody>
      </p:sp>
    </p:spTree>
    <p:extLst>
      <p:ext uri="{BB962C8B-B14F-4D97-AF65-F5344CB8AC3E}">
        <p14:creationId xmlns:p14="http://schemas.microsoft.com/office/powerpoint/2010/main" val="211688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5"/>
        <p:cNvGrpSpPr/>
        <p:nvPr/>
      </p:nvGrpSpPr>
      <p:grpSpPr>
        <a:xfrm>
          <a:off x="0" y="0"/>
          <a:ext cx="0" cy="0"/>
          <a:chOff x="0" y="0"/>
          <a:chExt cx="0" cy="0"/>
        </a:xfrm>
      </p:grpSpPr>
      <p:sp>
        <p:nvSpPr>
          <p:cNvPr id="158" name="Google Shape;158;gde8665f01c_4_17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a:solidFill>
                  <a:schemeClr val="lt1"/>
                </a:solidFill>
                <a:latin typeface="Poppins"/>
                <a:ea typeface="Poppins"/>
                <a:cs typeface="Poppins"/>
                <a:sym typeface="Poppins"/>
              </a:rPr>
              <a:t>Problem Statement</a:t>
            </a:r>
            <a:endParaRPr/>
          </a:p>
        </p:txBody>
      </p:sp>
      <p:sp>
        <p:nvSpPr>
          <p:cNvPr id="159" name="Google Shape;159;gde8665f01c_4_17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chemeClr val="lt1"/>
                </a:solidFill>
                <a:latin typeface="Poppins"/>
                <a:ea typeface="Poppins"/>
                <a:cs typeface="Poppins"/>
                <a:sym typeface="Poppins"/>
              </a:rPr>
              <a:t>Section 1</a:t>
            </a:r>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1"/>
        <p:cNvGrpSpPr/>
        <p:nvPr/>
      </p:nvGrpSpPr>
      <p:grpSpPr>
        <a:xfrm>
          <a:off x="0" y="0"/>
          <a:ext cx="0" cy="0"/>
          <a:chOff x="0" y="0"/>
          <a:chExt cx="0" cy="0"/>
        </a:xfrm>
      </p:grpSpPr>
      <p:sp>
        <p:nvSpPr>
          <p:cNvPr id="494" name="Google Shape;494;gde8665f01c_4_44"/>
          <p:cNvSpPr txBox="1"/>
          <p:nvPr/>
        </p:nvSpPr>
        <p:spPr>
          <a:xfrm>
            <a:off x="578753" y="3035300"/>
            <a:ext cx="4602900" cy="10467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a:ln>
                  <a:noFill/>
                </a:ln>
                <a:solidFill>
                  <a:srgbClr val="FFFFFF"/>
                </a:solidFill>
                <a:effectLst/>
                <a:uLnTx/>
                <a:uFillTx/>
                <a:latin typeface="Poppins"/>
                <a:ea typeface="Poppins"/>
                <a:cs typeface="Poppins"/>
                <a:sym typeface="Poppins"/>
              </a:rPr>
              <a:t>Proposed Models &amp; </a:t>
            </a:r>
            <a:endParaRPr kumimoji="0" sz="3100" b="0" i="0" u="none" strike="noStrike" kern="0" cap="none" spc="0" normalizeH="0" baseline="0" noProof="0">
              <a:ln>
                <a:noFill/>
              </a:ln>
              <a:solidFill>
                <a:srgbClr val="FFFFFF"/>
              </a:solidFill>
              <a:effectLst/>
              <a:uLnTx/>
              <a:uFillTx/>
              <a:latin typeface="Poppins"/>
              <a:ea typeface="Poppins"/>
              <a:cs typeface="Poppins"/>
              <a:sym typeface="Poppins"/>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a:ln>
                  <a:noFill/>
                </a:ln>
                <a:solidFill>
                  <a:srgbClr val="FFFFFF"/>
                </a:solidFill>
                <a:effectLst/>
                <a:uLnTx/>
                <a:uFillTx/>
                <a:latin typeface="Poppins"/>
                <a:ea typeface="Poppins"/>
                <a:cs typeface="Poppins"/>
                <a:sym typeface="Poppins"/>
              </a:rPr>
              <a:t>Performance analysis</a:t>
            </a:r>
            <a:endParaRPr kumimoji="0" sz="3100" b="0" i="0" u="none" strike="noStrike" kern="0" cap="none" spc="0" normalizeH="0" baseline="0" noProof="0">
              <a:ln>
                <a:noFill/>
              </a:ln>
              <a:solidFill>
                <a:srgbClr val="FFFFFF"/>
              </a:solidFill>
              <a:effectLst/>
              <a:uLnTx/>
              <a:uFillTx/>
              <a:latin typeface="Poppins"/>
              <a:ea typeface="Poppins"/>
              <a:cs typeface="Poppins"/>
              <a:sym typeface="Poppins"/>
            </a:endParaRPr>
          </a:p>
        </p:txBody>
      </p:sp>
      <p:sp>
        <p:nvSpPr>
          <p:cNvPr id="495" name="Google Shape;495;gde8665f01c_4_44"/>
          <p:cNvSpPr txBox="1"/>
          <p:nvPr/>
        </p:nvSpPr>
        <p:spPr>
          <a:xfrm>
            <a:off x="691242" y="27450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e037991fde_6_0"/>
          <p:cNvSpPr txBox="1">
            <a:spLocks noGrp="1"/>
          </p:cNvSpPr>
          <p:nvPr>
            <p:ph type="ctrTitle"/>
          </p:nvPr>
        </p:nvSpPr>
        <p:spPr>
          <a:xfrm>
            <a:off x="266281" y="345518"/>
            <a:ext cx="10817400" cy="546300"/>
          </a:xfrm>
          <a:prstGeom prst="rect">
            <a:avLst/>
          </a:prstGeom>
        </p:spPr>
        <p:txBody>
          <a:bodyPr spcFirstLastPara="1" wrap="square" lIns="0" tIns="0" rIns="0" bIns="0" anchor="t" anchorCtr="0">
            <a:noAutofit/>
          </a:bodyPr>
          <a:lstStyle/>
          <a:p>
            <a:pPr lvl="0"/>
            <a:r>
              <a:rPr lang="en-US" sz="2000" dirty="0"/>
              <a:t> Different datasets for different levels of model</a:t>
            </a:r>
            <a:endParaRPr sz="2000" dirty="0"/>
          </a:p>
        </p:txBody>
      </p:sp>
      <p:sp>
        <p:nvSpPr>
          <p:cNvPr id="18" name="Google Shape;588;gded62eee6e_6_0">
            <a:extLst>
              <a:ext uri="{FF2B5EF4-FFF2-40B4-BE49-F238E27FC236}">
                <a16:creationId xmlns:a16="http://schemas.microsoft.com/office/drawing/2014/main" id="{DBF5D048-99FC-054A-A54D-98812D5D8338}"/>
              </a:ext>
            </a:extLst>
          </p:cNvPr>
          <p:cNvSpPr/>
          <p:nvPr/>
        </p:nvSpPr>
        <p:spPr>
          <a:xfrm>
            <a:off x="1282343" y="2268875"/>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19" name="Google Shape;590;gded62eee6e_6_0">
            <a:extLst>
              <a:ext uri="{FF2B5EF4-FFF2-40B4-BE49-F238E27FC236}">
                <a16:creationId xmlns:a16="http://schemas.microsoft.com/office/drawing/2014/main" id="{F9D7ABBF-EE6F-654E-BF48-5915DB0B2DB2}"/>
              </a:ext>
            </a:extLst>
          </p:cNvPr>
          <p:cNvSpPr/>
          <p:nvPr/>
        </p:nvSpPr>
        <p:spPr>
          <a:xfrm>
            <a:off x="1282343" y="2883622"/>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20" name="Google Shape;586;gded62eee6e_6_0">
            <a:extLst>
              <a:ext uri="{FF2B5EF4-FFF2-40B4-BE49-F238E27FC236}">
                <a16:creationId xmlns:a16="http://schemas.microsoft.com/office/drawing/2014/main" id="{000CEB25-B601-634F-A3B4-803ADEA2CD92}"/>
              </a:ext>
            </a:extLst>
          </p:cNvPr>
          <p:cNvSpPr txBox="1"/>
          <p:nvPr/>
        </p:nvSpPr>
        <p:spPr>
          <a:xfrm>
            <a:off x="1119207" y="1280550"/>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1 : Data with basic details</a:t>
            </a:r>
          </a:p>
        </p:txBody>
      </p:sp>
      <p:sp>
        <p:nvSpPr>
          <p:cNvPr id="21" name="Google Shape;586;gded62eee6e_6_0">
            <a:extLst>
              <a:ext uri="{FF2B5EF4-FFF2-40B4-BE49-F238E27FC236}">
                <a16:creationId xmlns:a16="http://schemas.microsoft.com/office/drawing/2014/main" id="{C446A83F-DDC7-2E40-BF72-978BD58C88EB}"/>
              </a:ext>
            </a:extLst>
          </p:cNvPr>
          <p:cNvSpPr txBox="1"/>
          <p:nvPr/>
        </p:nvSpPr>
        <p:spPr>
          <a:xfrm>
            <a:off x="4723077" y="1280550"/>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2 : Data with sentiment details</a:t>
            </a:r>
          </a:p>
        </p:txBody>
      </p:sp>
      <p:sp>
        <p:nvSpPr>
          <p:cNvPr id="22" name="Google Shape;586;gded62eee6e_6_0">
            <a:extLst>
              <a:ext uri="{FF2B5EF4-FFF2-40B4-BE49-F238E27FC236}">
                <a16:creationId xmlns:a16="http://schemas.microsoft.com/office/drawing/2014/main" id="{26221D83-AF7E-E24C-ADDC-5A3659AC497F}"/>
              </a:ext>
            </a:extLst>
          </p:cNvPr>
          <p:cNvSpPr txBox="1"/>
          <p:nvPr/>
        </p:nvSpPr>
        <p:spPr>
          <a:xfrm>
            <a:off x="8326947" y="1280550"/>
            <a:ext cx="3327676"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3 : Data with review details &amp; embeddings</a:t>
            </a:r>
          </a:p>
        </p:txBody>
      </p:sp>
      <p:sp>
        <p:nvSpPr>
          <p:cNvPr id="23" name="Google Shape;588;gded62eee6e_6_0">
            <a:extLst>
              <a:ext uri="{FF2B5EF4-FFF2-40B4-BE49-F238E27FC236}">
                <a16:creationId xmlns:a16="http://schemas.microsoft.com/office/drawing/2014/main" id="{D3D0D77A-8ED6-0B4A-8049-5A8E30AB836E}"/>
              </a:ext>
            </a:extLst>
          </p:cNvPr>
          <p:cNvSpPr/>
          <p:nvPr/>
        </p:nvSpPr>
        <p:spPr>
          <a:xfrm>
            <a:off x="4922498" y="2315660"/>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24" name="Google Shape;590;gded62eee6e_6_0">
            <a:extLst>
              <a:ext uri="{FF2B5EF4-FFF2-40B4-BE49-F238E27FC236}">
                <a16:creationId xmlns:a16="http://schemas.microsoft.com/office/drawing/2014/main" id="{48A86258-9648-DC44-AC8A-D6F9560170D5}"/>
              </a:ext>
            </a:extLst>
          </p:cNvPr>
          <p:cNvSpPr/>
          <p:nvPr/>
        </p:nvSpPr>
        <p:spPr>
          <a:xfrm>
            <a:off x="4909903" y="2930408"/>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25" name="Google Shape;590;gded62eee6e_6_0">
            <a:extLst>
              <a:ext uri="{FF2B5EF4-FFF2-40B4-BE49-F238E27FC236}">
                <a16:creationId xmlns:a16="http://schemas.microsoft.com/office/drawing/2014/main" id="{126D9978-CC04-B04B-BEEA-8C69EE0BFA07}"/>
              </a:ext>
            </a:extLst>
          </p:cNvPr>
          <p:cNvSpPr/>
          <p:nvPr/>
        </p:nvSpPr>
        <p:spPr>
          <a:xfrm>
            <a:off x="4922498" y="3516680"/>
            <a:ext cx="2444467" cy="500287"/>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Sentiment score</a:t>
            </a:r>
          </a:p>
        </p:txBody>
      </p:sp>
      <p:sp>
        <p:nvSpPr>
          <p:cNvPr id="26" name="Google Shape;590;gded62eee6e_6_0">
            <a:extLst>
              <a:ext uri="{FF2B5EF4-FFF2-40B4-BE49-F238E27FC236}">
                <a16:creationId xmlns:a16="http://schemas.microsoft.com/office/drawing/2014/main" id="{DBE3297E-CD19-784E-AA85-80419646B0B1}"/>
              </a:ext>
            </a:extLst>
          </p:cNvPr>
          <p:cNvSpPr/>
          <p:nvPr/>
        </p:nvSpPr>
        <p:spPr>
          <a:xfrm>
            <a:off x="4922498" y="4102951"/>
            <a:ext cx="2444467" cy="690111"/>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Pros list keywords and counts</a:t>
            </a:r>
          </a:p>
        </p:txBody>
      </p:sp>
      <p:sp>
        <p:nvSpPr>
          <p:cNvPr id="27" name="Google Shape;590;gded62eee6e_6_0">
            <a:extLst>
              <a:ext uri="{FF2B5EF4-FFF2-40B4-BE49-F238E27FC236}">
                <a16:creationId xmlns:a16="http://schemas.microsoft.com/office/drawing/2014/main" id="{CFC4697D-46DA-7542-A2E5-50CBF004B955}"/>
              </a:ext>
            </a:extLst>
          </p:cNvPr>
          <p:cNvSpPr/>
          <p:nvPr/>
        </p:nvSpPr>
        <p:spPr>
          <a:xfrm>
            <a:off x="4922498" y="4879046"/>
            <a:ext cx="2444467" cy="690111"/>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Cons list keywords and counts</a:t>
            </a:r>
          </a:p>
        </p:txBody>
      </p:sp>
      <p:sp>
        <p:nvSpPr>
          <p:cNvPr id="28" name="Google Shape;588;gded62eee6e_6_0">
            <a:extLst>
              <a:ext uri="{FF2B5EF4-FFF2-40B4-BE49-F238E27FC236}">
                <a16:creationId xmlns:a16="http://schemas.microsoft.com/office/drawing/2014/main" id="{6C6338B8-5B69-E24B-9B3C-9CC2F6AF2B46}"/>
              </a:ext>
            </a:extLst>
          </p:cNvPr>
          <p:cNvSpPr/>
          <p:nvPr/>
        </p:nvSpPr>
        <p:spPr>
          <a:xfrm>
            <a:off x="8900524" y="2268874"/>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29" name="Google Shape;590;gded62eee6e_6_0">
            <a:extLst>
              <a:ext uri="{FF2B5EF4-FFF2-40B4-BE49-F238E27FC236}">
                <a16:creationId xmlns:a16="http://schemas.microsoft.com/office/drawing/2014/main" id="{7467274A-4BDC-EA48-9ED7-C470FDABF3F0}"/>
              </a:ext>
            </a:extLst>
          </p:cNvPr>
          <p:cNvSpPr/>
          <p:nvPr/>
        </p:nvSpPr>
        <p:spPr>
          <a:xfrm>
            <a:off x="8887929" y="2883622"/>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30" name="Google Shape;590;gded62eee6e_6_0">
            <a:extLst>
              <a:ext uri="{FF2B5EF4-FFF2-40B4-BE49-F238E27FC236}">
                <a16:creationId xmlns:a16="http://schemas.microsoft.com/office/drawing/2014/main" id="{9637A47B-123C-4C45-8E70-69EEEAE719F8}"/>
              </a:ext>
            </a:extLst>
          </p:cNvPr>
          <p:cNvSpPr/>
          <p:nvPr/>
        </p:nvSpPr>
        <p:spPr>
          <a:xfrm>
            <a:off x="8900524" y="3469894"/>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Sentiment score</a:t>
            </a:r>
          </a:p>
        </p:txBody>
      </p:sp>
      <p:sp>
        <p:nvSpPr>
          <p:cNvPr id="31" name="Google Shape;590;gded62eee6e_6_0">
            <a:extLst>
              <a:ext uri="{FF2B5EF4-FFF2-40B4-BE49-F238E27FC236}">
                <a16:creationId xmlns:a16="http://schemas.microsoft.com/office/drawing/2014/main" id="{2A59AC4E-96C3-5947-B165-CA0AD9EE7C82}"/>
              </a:ext>
            </a:extLst>
          </p:cNvPr>
          <p:cNvSpPr/>
          <p:nvPr/>
        </p:nvSpPr>
        <p:spPr>
          <a:xfrm>
            <a:off x="8900524" y="4056165"/>
            <a:ext cx="2444467" cy="69011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Pros list keywords and counts</a:t>
            </a:r>
          </a:p>
        </p:txBody>
      </p:sp>
      <p:sp>
        <p:nvSpPr>
          <p:cNvPr id="32" name="Google Shape;590;gded62eee6e_6_0">
            <a:extLst>
              <a:ext uri="{FF2B5EF4-FFF2-40B4-BE49-F238E27FC236}">
                <a16:creationId xmlns:a16="http://schemas.microsoft.com/office/drawing/2014/main" id="{9007F67D-D054-2E4D-926D-483B7316E129}"/>
              </a:ext>
            </a:extLst>
          </p:cNvPr>
          <p:cNvSpPr/>
          <p:nvPr/>
        </p:nvSpPr>
        <p:spPr>
          <a:xfrm>
            <a:off x="8900524" y="4832260"/>
            <a:ext cx="2444467" cy="69011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Cons list keywords and counts</a:t>
            </a:r>
          </a:p>
        </p:txBody>
      </p:sp>
      <p:sp>
        <p:nvSpPr>
          <p:cNvPr id="39" name="Google Shape;588;gded62eee6e_6_0">
            <a:extLst>
              <a:ext uri="{FF2B5EF4-FFF2-40B4-BE49-F238E27FC236}">
                <a16:creationId xmlns:a16="http://schemas.microsoft.com/office/drawing/2014/main" id="{60A0D231-7701-F645-9515-9752EAF8E813}"/>
              </a:ext>
            </a:extLst>
          </p:cNvPr>
          <p:cNvSpPr/>
          <p:nvPr/>
        </p:nvSpPr>
        <p:spPr>
          <a:xfrm>
            <a:off x="8925712" y="5608355"/>
            <a:ext cx="2419279" cy="716663"/>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Review Word embeddings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526873"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582672"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Lasso Regression</a:t>
            </a:r>
          </a:p>
        </p:txBody>
      </p:sp>
      <p:sp>
        <p:nvSpPr>
          <p:cNvPr id="586" name="Google Shape;586;gded62eee6e_6_0"/>
          <p:cNvSpPr txBox="1"/>
          <p:nvPr/>
        </p:nvSpPr>
        <p:spPr>
          <a:xfrm>
            <a:off x="6095411" y="1271431"/>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9021333" y="3565006"/>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709813" y="3521174"/>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9021332" y="4203451"/>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709813" y="4182153"/>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9018115" y="500703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706681" y="4974185"/>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9033645" y="576621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91151" y="5732003"/>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7288690" y="2362162"/>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83439" y="2336430"/>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44619" y="3105841"/>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92260" y="3105841"/>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635158" y="1755385"/>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79463" y="1777529"/>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306760" y="3606346"/>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83439" y="3591433"/>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306760" y="432291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83439" y="4182154"/>
            <a:ext cx="1308662"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92101" y="507212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82609" y="5036687"/>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65061" y="57609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82609" y="5736162"/>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8" name="Picture 2" descr="LASSO Regression Tutorial. Bias-variance evaluation using LASSO… | by  Benjamin Obi Tayo Ph.D. | Towards Data Science">
            <a:extLst>
              <a:ext uri="{FF2B5EF4-FFF2-40B4-BE49-F238E27FC236}">
                <a16:creationId xmlns:a16="http://schemas.microsoft.com/office/drawing/2014/main" id="{8F3383CD-DF82-6944-8A2B-FE112E70E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t="16977" r="2745" b="3123"/>
          <a:stretch/>
        </p:blipFill>
        <p:spPr bwMode="auto">
          <a:xfrm>
            <a:off x="86157" y="2870449"/>
            <a:ext cx="4166039" cy="2494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409074-C4FB-A145-B30D-4FC61CD4222B}"/>
              </a:ext>
            </a:extLst>
          </p:cNvPr>
          <p:cNvSpPr txBox="1"/>
          <p:nvPr/>
        </p:nvSpPr>
        <p:spPr>
          <a:xfrm>
            <a:off x="86157" y="2206160"/>
            <a:ext cx="38025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Lasso regression is linear regression with L1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306576" y="3591433"/>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95056" y="3547601"/>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306575" y="422987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95056" y="4182153"/>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303358" y="503346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91924" y="5000612"/>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318888" y="579264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37.9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76394" y="5758430"/>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5031194" y="2406075"/>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6000684" y="3133176"/>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a:stCxn id="586" idx="2"/>
          </p:cNvCxnSpPr>
          <p:nvPr/>
        </p:nvCxnSpPr>
        <p:spPr>
          <a:xfrm>
            <a:off x="8710470" y="1748431"/>
            <a:ext cx="0" cy="613731"/>
          </a:xfrm>
          <a:prstGeom prst="straightConnector1">
            <a:avLst/>
          </a:prstGeom>
          <a:noFill/>
          <a:ln w="190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11728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473506"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123947" y="392611"/>
            <a:ext cx="4414105"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Random forest Regression</a:t>
            </a:r>
          </a:p>
        </p:txBody>
      </p:sp>
      <p:sp>
        <p:nvSpPr>
          <p:cNvPr id="586" name="Google Shape;586;gded62eee6e_6_0"/>
          <p:cNvSpPr txBox="1"/>
          <p:nvPr/>
        </p:nvSpPr>
        <p:spPr>
          <a:xfrm>
            <a:off x="6042044" y="1271431"/>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8967966" y="3565006"/>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656446" y="3521174"/>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8967965" y="4203451"/>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656446" y="4182153"/>
            <a:ext cx="1326964" cy="60469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8964748" y="500703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7.06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653314" y="4974185"/>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8980278" y="576621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37784" y="5732003"/>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30072" y="2336430"/>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16426" y="3119172"/>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38893" y="3105841"/>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581791" y="1755385"/>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26096" y="1777529"/>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253393" y="3606346"/>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30072" y="3591433"/>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253393" y="432291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30072" y="4203452"/>
            <a:ext cx="1308662" cy="58339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38734" y="507212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6.72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29242" y="5036687"/>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11694" y="57609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29242" y="5736162"/>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253209" y="3591433"/>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41689" y="3547601"/>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253208" y="422987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41689" y="4208580"/>
            <a:ext cx="1326964" cy="57827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249991" y="503346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18.4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38557" y="5000612"/>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265521" y="579264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23027" y="5758430"/>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4977827" y="2406075"/>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5947317" y="3133176"/>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p:cNvCxnSpPr>
          <p:nvPr/>
        </p:nvCxnSpPr>
        <p:spPr>
          <a:xfrm>
            <a:off x="8516426" y="1748431"/>
            <a:ext cx="0" cy="613731"/>
          </a:xfrm>
          <a:prstGeom prst="straightConnector1">
            <a:avLst/>
          </a:prstGeom>
          <a:noFill/>
          <a:ln w="19050" cap="flat" cmpd="sng">
            <a:solidFill>
              <a:schemeClr val="accent1"/>
            </a:solidFill>
            <a:prstDash val="solid"/>
            <a:miter lim="800000"/>
            <a:headEnd type="none" w="sm" len="sm"/>
            <a:tailEnd type="triangle" w="med" len="med"/>
          </a:ln>
        </p:spPr>
      </p:cxnSp>
      <p:pic>
        <p:nvPicPr>
          <p:cNvPr id="48" name="Picture 2" descr="Random Forest Regression. Random Forest Regression is a… | by Chaya Bakshi  | Level Up Coding">
            <a:extLst>
              <a:ext uri="{FF2B5EF4-FFF2-40B4-BE49-F238E27FC236}">
                <a16:creationId xmlns:a16="http://schemas.microsoft.com/office/drawing/2014/main" id="{7A49EB90-94E0-3140-AB40-846C56E69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3"/>
          <a:stretch/>
        </p:blipFill>
        <p:spPr bwMode="auto">
          <a:xfrm>
            <a:off x="-1" y="2501540"/>
            <a:ext cx="4046983" cy="3149647"/>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86;gded62eee6e_6_0">
            <a:extLst>
              <a:ext uri="{FF2B5EF4-FFF2-40B4-BE49-F238E27FC236}">
                <a16:creationId xmlns:a16="http://schemas.microsoft.com/office/drawing/2014/main" id="{43934CF8-6F48-DF42-9FBE-BD27E8F41CD2}"/>
              </a:ext>
            </a:extLst>
          </p:cNvPr>
          <p:cNvSpPr txBox="1"/>
          <p:nvPr/>
        </p:nvSpPr>
        <p:spPr>
          <a:xfrm>
            <a:off x="7235323" y="2362162"/>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0131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527462" y="1460845"/>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385671" y="382563"/>
            <a:ext cx="420633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XGBoost Regression</a:t>
            </a:r>
          </a:p>
        </p:txBody>
      </p:sp>
      <p:sp>
        <p:nvSpPr>
          <p:cNvPr id="586" name="Google Shape;586;gded62eee6e_6_0"/>
          <p:cNvSpPr txBox="1"/>
          <p:nvPr/>
        </p:nvSpPr>
        <p:spPr>
          <a:xfrm>
            <a:off x="6096000" y="1261383"/>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9021922" y="3554958"/>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710402" y="3511126"/>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9021921" y="4193403"/>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710402" y="4172105"/>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9018704" y="4996989"/>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4.90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707270" y="4964137"/>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9034234" y="5756169"/>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8.40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91740" y="5721955"/>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84028" y="2326382"/>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95450" y="3095793"/>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92849" y="3095793"/>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635747" y="1745337"/>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80052" y="1767481"/>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307349" y="3596298"/>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84028" y="3581385"/>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307349" y="431286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84028" y="4193404"/>
            <a:ext cx="1308662" cy="58339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92690" y="50620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83198" y="5026639"/>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65650" y="575093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83198" y="5726114"/>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307165" y="3581385"/>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95645" y="3537553"/>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307164" y="4219830"/>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0.49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95645" y="4198532"/>
            <a:ext cx="1326964" cy="578269"/>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303947" y="502341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16.14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92513" y="4990564"/>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319477" y="578259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76983" y="5748382"/>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5031783" y="2396027"/>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6001273" y="3123128"/>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a:stCxn id="586" idx="2"/>
          </p:cNvCxnSpPr>
          <p:nvPr/>
        </p:nvCxnSpPr>
        <p:spPr>
          <a:xfrm>
            <a:off x="8711059" y="1738383"/>
            <a:ext cx="0" cy="613731"/>
          </a:xfrm>
          <a:prstGeom prst="straightConnector1">
            <a:avLst/>
          </a:prstGeom>
          <a:noFill/>
          <a:ln w="19050" cap="flat" cmpd="sng">
            <a:solidFill>
              <a:schemeClr val="accent1"/>
            </a:solidFill>
            <a:prstDash val="solid"/>
            <a:miter lim="800000"/>
            <a:headEnd type="none" w="sm" len="sm"/>
            <a:tailEnd type="triangle" w="med" len="med"/>
          </a:ln>
        </p:spPr>
      </p:cxnSp>
      <p:pic>
        <p:nvPicPr>
          <p:cNvPr id="48" name="Picture 2" descr="Introduction to XGBoost Algorithm | by Nadeem | Analytics Vidhya | Medium">
            <a:extLst>
              <a:ext uri="{FF2B5EF4-FFF2-40B4-BE49-F238E27FC236}">
                <a16:creationId xmlns:a16="http://schemas.microsoft.com/office/drawing/2014/main" id="{D5D8C7DE-4271-2440-80F9-F3B064178D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3" r="8334"/>
          <a:stretch/>
        </p:blipFill>
        <p:spPr bwMode="auto">
          <a:xfrm>
            <a:off x="138768" y="2602177"/>
            <a:ext cx="4271236" cy="2680088"/>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86;gded62eee6e_6_0">
            <a:extLst>
              <a:ext uri="{FF2B5EF4-FFF2-40B4-BE49-F238E27FC236}">
                <a16:creationId xmlns:a16="http://schemas.microsoft.com/office/drawing/2014/main" id="{DBC78322-AADC-BA4A-910B-29C61F992ED7}"/>
              </a:ext>
            </a:extLst>
          </p:cNvPr>
          <p:cNvSpPr txBox="1"/>
          <p:nvPr/>
        </p:nvSpPr>
        <p:spPr>
          <a:xfrm>
            <a:off x="7289279" y="2352114"/>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28706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4" y="155906"/>
            <a:ext cx="10817352" cy="640080"/>
          </a:xfrm>
        </p:spPr>
        <p:txBody>
          <a:bodyPr/>
          <a:lstStyle/>
          <a:p>
            <a:r>
              <a:rPr lang="en-US" sz="2400" dirty="0">
                <a:solidFill>
                  <a:schemeClr val="accent1"/>
                </a:solidFill>
                <a:latin typeface="Poppins"/>
                <a:cs typeface="Poppins"/>
              </a:rPr>
              <a:t> PDP for Rating &amp; Final sentiment score</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The Partial Dependence plots for features are generated using the best performing XGBoost regressor model.</a:t>
            </a:r>
          </a:p>
          <a:p>
            <a:pPr marL="514350" indent="-285750">
              <a:lnSpc>
                <a:spcPct val="150000"/>
              </a:lnSpc>
              <a:buFont typeface="Arial" panose="020B0604020202020204" pitchFamily="34" charset="0"/>
              <a:buChar char="•"/>
            </a:pPr>
            <a:r>
              <a:rPr lang="en-US" sz="1350" dirty="0"/>
              <a:t>Increase in average rating of product leads to continuous increase in recommendation percent when the rating crosses the baseline threshold of “1 star rating”.</a:t>
            </a:r>
          </a:p>
          <a:p>
            <a:pPr marL="514350" indent="-285750">
              <a:lnSpc>
                <a:spcPct val="150000"/>
              </a:lnSpc>
              <a:buFont typeface="Arial" panose="020B0604020202020204" pitchFamily="34" charset="0"/>
              <a:buChar char="•"/>
            </a:pPr>
            <a:r>
              <a:rPr lang="en-US" sz="1350" dirty="0"/>
              <a:t>Recommendation percent also increases when the sentiment score of the reviews (generated from sentiment analysis),  crosses the threshold score of 0.25.</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rotWithShape="1">
          <a:blip r:embed="rId3"/>
          <a:srcRect l="2159" t="561" b="561"/>
          <a:stretch/>
        </p:blipFill>
        <p:spPr>
          <a:xfrm>
            <a:off x="304800" y="952313"/>
            <a:ext cx="6029093"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rotWithShape="1">
          <a:blip r:embed="rId4"/>
          <a:srcRect l="10639" r="8097"/>
          <a:stretch/>
        </p:blipFill>
        <p:spPr>
          <a:xfrm>
            <a:off x="7229475" y="981307"/>
            <a:ext cx="4736117" cy="3691053"/>
          </a:xfrm>
          <a:prstGeom prst="rect">
            <a:avLst/>
          </a:prstGeom>
        </p:spPr>
      </p:pic>
    </p:spTree>
    <p:extLst>
      <p:ext uri="{BB962C8B-B14F-4D97-AF65-F5344CB8AC3E}">
        <p14:creationId xmlns:p14="http://schemas.microsoft.com/office/powerpoint/2010/main" val="9139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5" y="212566"/>
            <a:ext cx="10817352" cy="640080"/>
          </a:xfrm>
        </p:spPr>
        <p:txBody>
          <a:bodyPr/>
          <a:lstStyle/>
          <a:p>
            <a:r>
              <a:rPr lang="en-US" sz="2400" dirty="0">
                <a:solidFill>
                  <a:schemeClr val="accent1"/>
                </a:solidFill>
                <a:latin typeface="Poppins"/>
                <a:cs typeface="Poppins"/>
              </a:rPr>
              <a:t> PDP for Pros count &amp; Cons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Increase in number of pros reviews for a product  leads to rapid increase in recommendation percent . </a:t>
            </a:r>
          </a:p>
          <a:p>
            <a:pPr marL="514350" indent="-285750">
              <a:lnSpc>
                <a:spcPct val="150000"/>
              </a:lnSpc>
              <a:buFont typeface="Arial" panose="020B0604020202020204" pitchFamily="34" charset="0"/>
              <a:buChar char="•"/>
            </a:pPr>
            <a:r>
              <a:rPr lang="en-US" sz="1350" dirty="0"/>
              <a:t>But if number of pros reviews goes beyond 15 the increment is almost constant.</a:t>
            </a:r>
          </a:p>
          <a:p>
            <a:pPr marL="514350" indent="-285750">
              <a:lnSpc>
                <a:spcPct val="150000"/>
              </a:lnSpc>
              <a:buFont typeface="Arial" panose="020B0604020202020204" pitchFamily="34" charset="0"/>
              <a:buChar char="•"/>
            </a:pPr>
            <a:r>
              <a:rPr lang="en-US" sz="1350" dirty="0"/>
              <a:t>On the other hand , the recommendation percent decreases slowly as number of cons reviews increase beyond 0. </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rotWithShape="1">
          <a:blip r:embed="rId3"/>
          <a:srcRect l="9835" t="13578" r="4375" b="7825"/>
          <a:stretch/>
        </p:blipFill>
        <p:spPr>
          <a:xfrm>
            <a:off x="628650" y="1019176"/>
            <a:ext cx="5014901" cy="3505199"/>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rotWithShape="1">
          <a:blip r:embed="rId4"/>
          <a:srcRect l="10076" t="14075" r="5361" b="7781"/>
          <a:stretch/>
        </p:blipFill>
        <p:spPr>
          <a:xfrm>
            <a:off x="6657975" y="1019176"/>
            <a:ext cx="5324202" cy="3505199"/>
          </a:xfrm>
          <a:prstGeom prst="rect">
            <a:avLst/>
          </a:prstGeom>
        </p:spPr>
      </p:pic>
    </p:spTree>
    <p:extLst>
      <p:ext uri="{BB962C8B-B14F-4D97-AF65-F5344CB8AC3E}">
        <p14:creationId xmlns:p14="http://schemas.microsoft.com/office/powerpoint/2010/main" val="937450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1 dataset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342467"/>
            <a:ext cx="11848470" cy="1192148"/>
          </a:xfrm>
        </p:spPr>
        <p:txBody>
          <a:bodyPr/>
          <a:lstStyle/>
          <a:p>
            <a:pPr marL="514350" indent="-285750">
              <a:lnSpc>
                <a:spcPct val="150000"/>
              </a:lnSpc>
              <a:buFont typeface="Arial" panose="020B0604020202020204" pitchFamily="34" charset="0"/>
              <a:buChar char="•"/>
            </a:pPr>
            <a:r>
              <a:rPr lang="en-US" sz="1350" dirty="0"/>
              <a:t>On the dataset with basic details, the Random forest regressor model has better performance in terms of accuracy metrics.</a:t>
            </a:r>
          </a:p>
          <a:p>
            <a:pPr marL="514350" indent="-285750">
              <a:lnSpc>
                <a:spcPct val="150000"/>
              </a:lnSpc>
              <a:buFont typeface="Arial" panose="020B0604020202020204" pitchFamily="34" charset="0"/>
              <a:buChar char="•"/>
            </a:pPr>
            <a:r>
              <a:rPr lang="en-US" sz="1350" dirty="0"/>
              <a:t>Based on Q-Q plot &amp; histogram of residuals , we can interpret that the residuals approximately follow a normal distribution.</a:t>
            </a:r>
          </a:p>
        </p:txBody>
      </p:sp>
      <p:pic>
        <p:nvPicPr>
          <p:cNvPr id="7" name="Picture 6" descr="Chart, histogram&#10;&#10;Description automatically generated">
            <a:extLst>
              <a:ext uri="{FF2B5EF4-FFF2-40B4-BE49-F238E27FC236}">
                <a16:creationId xmlns:a16="http://schemas.microsoft.com/office/drawing/2014/main" id="{E6636167-680E-3747-97EB-93A4B515E43B}"/>
              </a:ext>
            </a:extLst>
          </p:cNvPr>
          <p:cNvPicPr>
            <a:picLocks noChangeAspect="1"/>
          </p:cNvPicPr>
          <p:nvPr/>
        </p:nvPicPr>
        <p:blipFill>
          <a:blip r:embed="rId3"/>
          <a:stretch>
            <a:fillRect/>
          </a:stretch>
        </p:blipFill>
        <p:spPr>
          <a:xfrm>
            <a:off x="6096000" y="1125074"/>
            <a:ext cx="5390885" cy="3676547"/>
          </a:xfrm>
          <a:prstGeom prst="rect">
            <a:avLst/>
          </a:prstGeom>
        </p:spPr>
      </p:pic>
      <p:pic>
        <p:nvPicPr>
          <p:cNvPr id="11" name="Picture 10" descr="Chart, line chart&#10;&#10;Description automatically generated">
            <a:extLst>
              <a:ext uri="{FF2B5EF4-FFF2-40B4-BE49-F238E27FC236}">
                <a16:creationId xmlns:a16="http://schemas.microsoft.com/office/drawing/2014/main" id="{1F112D85-13FA-854B-80FD-0B8DFD4A7151}"/>
              </a:ext>
            </a:extLst>
          </p:cNvPr>
          <p:cNvPicPr>
            <a:picLocks noChangeAspect="1"/>
          </p:cNvPicPr>
          <p:nvPr/>
        </p:nvPicPr>
        <p:blipFill>
          <a:blip r:embed="rId4"/>
          <a:stretch>
            <a:fillRect/>
          </a:stretch>
        </p:blipFill>
        <p:spPr>
          <a:xfrm>
            <a:off x="520481" y="1409236"/>
            <a:ext cx="4658623" cy="3392385"/>
          </a:xfrm>
          <a:prstGeom prst="rect">
            <a:avLst/>
          </a:prstGeom>
        </p:spPr>
      </p:pic>
    </p:spTree>
    <p:extLst>
      <p:ext uri="{BB962C8B-B14F-4D97-AF65-F5344CB8AC3E}">
        <p14:creationId xmlns:p14="http://schemas.microsoft.com/office/powerpoint/2010/main" val="3888033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201186"/>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the dataset with sentiment details is plotted.</a:t>
            </a:r>
          </a:p>
          <a:p>
            <a:pPr marL="514350" indent="-285750">
              <a:lnSpc>
                <a:spcPct val="150000"/>
              </a:lnSpc>
              <a:buFont typeface="Arial" panose="020B0604020202020204" pitchFamily="34" charset="0"/>
              <a:buChar char="•"/>
            </a:pPr>
            <a:r>
              <a:rPr lang="en-US" sz="1350" dirty="0"/>
              <a:t>Based on that, we can interpret that the residuals are randomly distributed &amp; approximately follow a normal distribution.</a:t>
            </a:r>
          </a:p>
        </p:txBody>
      </p:sp>
      <p:pic>
        <p:nvPicPr>
          <p:cNvPr id="5" name="Picture 4" descr="Chart, histogram&#10;&#10;Description automatically generated">
            <a:extLst>
              <a:ext uri="{FF2B5EF4-FFF2-40B4-BE49-F238E27FC236}">
                <a16:creationId xmlns:a16="http://schemas.microsoft.com/office/drawing/2014/main" id="{2D3E4B55-FEB3-EE4A-880B-3D1A0B141B76}"/>
              </a:ext>
            </a:extLst>
          </p:cNvPr>
          <p:cNvPicPr>
            <a:picLocks noChangeAspect="1"/>
          </p:cNvPicPr>
          <p:nvPr/>
        </p:nvPicPr>
        <p:blipFill>
          <a:blip r:embed="rId3"/>
          <a:stretch>
            <a:fillRect/>
          </a:stretch>
        </p:blipFill>
        <p:spPr>
          <a:xfrm>
            <a:off x="6639658" y="1300769"/>
            <a:ext cx="5011887" cy="3466800"/>
          </a:xfrm>
          <a:prstGeom prst="rect">
            <a:avLst/>
          </a:prstGeom>
        </p:spPr>
      </p:pic>
      <p:pic>
        <p:nvPicPr>
          <p:cNvPr id="10" name="Picture 9" descr="Chart, line chart&#10;&#10;Description automatically generated">
            <a:extLst>
              <a:ext uri="{FF2B5EF4-FFF2-40B4-BE49-F238E27FC236}">
                <a16:creationId xmlns:a16="http://schemas.microsoft.com/office/drawing/2014/main" id="{E7A60A18-66A4-8641-8FA0-A7E0F6865937}"/>
              </a:ext>
            </a:extLst>
          </p:cNvPr>
          <p:cNvPicPr>
            <a:picLocks noChangeAspect="1"/>
          </p:cNvPicPr>
          <p:nvPr/>
        </p:nvPicPr>
        <p:blipFill>
          <a:blip r:embed="rId4"/>
          <a:stretch>
            <a:fillRect/>
          </a:stretch>
        </p:blipFill>
        <p:spPr>
          <a:xfrm>
            <a:off x="540455" y="1300769"/>
            <a:ext cx="4878212" cy="3468038"/>
          </a:xfrm>
          <a:prstGeom prst="rect">
            <a:avLst/>
          </a:prstGeom>
        </p:spPr>
      </p:pic>
      <p:sp>
        <p:nvSpPr>
          <p:cNvPr id="8" name="Title 1">
            <a:extLst>
              <a:ext uri="{FF2B5EF4-FFF2-40B4-BE49-F238E27FC236}">
                <a16:creationId xmlns:a16="http://schemas.microsoft.com/office/drawing/2014/main" id="{825A4BCE-5D45-234D-85A6-B9A611303683}"/>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2 dataset</a:t>
            </a:r>
          </a:p>
        </p:txBody>
      </p:sp>
    </p:spTree>
    <p:extLst>
      <p:ext uri="{BB962C8B-B14F-4D97-AF65-F5344CB8AC3E}">
        <p14:creationId xmlns:p14="http://schemas.microsoft.com/office/powerpoint/2010/main" val="3030666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0" y="5497518"/>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the dataset with embeddings is shown.</a:t>
            </a:r>
          </a:p>
          <a:p>
            <a:pPr marL="514350" indent="-285750">
              <a:lnSpc>
                <a:spcPct val="150000"/>
              </a:lnSpc>
              <a:buFont typeface="Arial" panose="020B0604020202020204" pitchFamily="34" charset="0"/>
              <a:buChar char="•"/>
            </a:pPr>
            <a:r>
              <a:rPr lang="en-US" sz="1350" dirty="0"/>
              <a:t>Based on that, we can interpret that the residuals approximately follow a normal distribution.</a:t>
            </a:r>
          </a:p>
          <a:p>
            <a:pPr marL="514350" indent="-285750">
              <a:lnSpc>
                <a:spcPct val="150000"/>
              </a:lnSpc>
              <a:buFont typeface="Arial" panose="020B0604020202020204" pitchFamily="34" charset="0"/>
              <a:buChar char="•"/>
            </a:pPr>
            <a:r>
              <a:rPr lang="en-US" sz="1350" dirty="0"/>
              <a:t>As the residuals are randomly distributed &amp; follow a normal distribution the XGBoost model is better compared to other models.</a:t>
            </a:r>
          </a:p>
        </p:txBody>
      </p:sp>
      <p:pic>
        <p:nvPicPr>
          <p:cNvPr id="6" name="Picture 5" descr="Chart, histogram&#10;&#10;Description automatically generated">
            <a:extLst>
              <a:ext uri="{FF2B5EF4-FFF2-40B4-BE49-F238E27FC236}">
                <a16:creationId xmlns:a16="http://schemas.microsoft.com/office/drawing/2014/main" id="{6C62865B-0269-B547-9DDF-13832AE5303F}"/>
              </a:ext>
            </a:extLst>
          </p:cNvPr>
          <p:cNvPicPr>
            <a:picLocks noChangeAspect="1"/>
          </p:cNvPicPr>
          <p:nvPr/>
        </p:nvPicPr>
        <p:blipFill>
          <a:blip r:embed="rId3"/>
          <a:stretch>
            <a:fillRect/>
          </a:stretch>
        </p:blipFill>
        <p:spPr>
          <a:xfrm>
            <a:off x="5988330" y="1215829"/>
            <a:ext cx="4942477" cy="3877593"/>
          </a:xfrm>
          <a:prstGeom prst="rect">
            <a:avLst/>
          </a:prstGeom>
        </p:spPr>
      </p:pic>
      <p:pic>
        <p:nvPicPr>
          <p:cNvPr id="8" name="Picture 7" descr="Chart, line chart&#10;&#10;Description automatically generated">
            <a:extLst>
              <a:ext uri="{FF2B5EF4-FFF2-40B4-BE49-F238E27FC236}">
                <a16:creationId xmlns:a16="http://schemas.microsoft.com/office/drawing/2014/main" id="{CD42521B-E39F-3D43-88C2-5558AE28D70F}"/>
              </a:ext>
            </a:extLst>
          </p:cNvPr>
          <p:cNvPicPr>
            <a:picLocks noChangeAspect="1"/>
          </p:cNvPicPr>
          <p:nvPr/>
        </p:nvPicPr>
        <p:blipFill>
          <a:blip r:embed="rId4"/>
          <a:stretch>
            <a:fillRect/>
          </a:stretch>
        </p:blipFill>
        <p:spPr>
          <a:xfrm>
            <a:off x="650938" y="1215829"/>
            <a:ext cx="4795798" cy="3877593"/>
          </a:xfrm>
          <a:prstGeom prst="rect">
            <a:avLst/>
          </a:prstGeom>
        </p:spPr>
      </p:pic>
      <p:sp>
        <p:nvSpPr>
          <p:cNvPr id="9" name="Title 1">
            <a:extLst>
              <a:ext uri="{FF2B5EF4-FFF2-40B4-BE49-F238E27FC236}">
                <a16:creationId xmlns:a16="http://schemas.microsoft.com/office/drawing/2014/main" id="{D460212B-5052-6042-802F-A89BE6EB06C6}"/>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3 dataset</a:t>
            </a:r>
          </a:p>
        </p:txBody>
      </p:sp>
    </p:spTree>
    <p:extLst>
      <p:ext uri="{BB962C8B-B14F-4D97-AF65-F5344CB8AC3E}">
        <p14:creationId xmlns:p14="http://schemas.microsoft.com/office/powerpoint/2010/main" val="417004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de8665f01c_4_23"/>
          <p:cNvSpPr txBox="1">
            <a:spLocks noGrp="1"/>
          </p:cNvSpPr>
          <p:nvPr>
            <p:ph type="ctrTitle"/>
          </p:nvPr>
        </p:nvSpPr>
        <p:spPr>
          <a:xfrm>
            <a:off x="687300" y="313311"/>
            <a:ext cx="10817400" cy="507203"/>
          </a:xfrm>
          <a:prstGeom prst="rect">
            <a:avLst/>
          </a:prstGeom>
        </p:spPr>
        <p:txBody>
          <a:bodyPr spcFirstLastPara="1" wrap="square" lIns="0" tIns="0" rIns="0" bIns="0" anchor="t" anchorCtr="0">
            <a:noAutofit/>
          </a:bodyPr>
          <a:lstStyle/>
          <a:p>
            <a:pPr marL="0" lvl="0" indent="0"/>
            <a:r>
              <a:rPr lang="en-US" sz="2000" dirty="0">
                <a:sym typeface="Poppins"/>
              </a:rPr>
              <a:t>The background to our problem is...</a:t>
            </a:r>
            <a:endParaRPr sz="2000" dirty="0">
              <a:sym typeface="Arial"/>
            </a:endParaRPr>
          </a:p>
          <a:p>
            <a:pPr marL="0" lvl="0" indent="0" algn="l" rtl="0">
              <a:spcBef>
                <a:spcPts val="0"/>
              </a:spcBef>
              <a:spcAft>
                <a:spcPts val="0"/>
              </a:spcAft>
              <a:buNone/>
            </a:pPr>
            <a:endParaRPr dirty="0"/>
          </a:p>
        </p:txBody>
      </p:sp>
      <p:sp>
        <p:nvSpPr>
          <p:cNvPr id="176" name="Google Shape;176;gde8665f01c_4_23"/>
          <p:cNvSpPr txBox="1"/>
          <p:nvPr/>
        </p:nvSpPr>
        <p:spPr>
          <a:xfrm>
            <a:off x="954600" y="3072575"/>
            <a:ext cx="17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cxnSp>
        <p:nvCxnSpPr>
          <p:cNvPr id="177" name="Google Shape;177;gde8665f01c_4_23"/>
          <p:cNvCxnSpPr>
            <a:cxnSpLocks/>
          </p:cNvCxnSpPr>
          <p:nvPr/>
        </p:nvCxnSpPr>
        <p:spPr>
          <a:xfrm>
            <a:off x="3000118" y="1999558"/>
            <a:ext cx="1939744" cy="0"/>
          </a:xfrm>
          <a:prstGeom prst="straightConnector1">
            <a:avLst/>
          </a:prstGeom>
          <a:noFill/>
          <a:ln w="19050" cap="flat" cmpd="sng">
            <a:solidFill>
              <a:schemeClr val="accent1"/>
            </a:solidFill>
            <a:prstDash val="solid"/>
            <a:miter lim="800000"/>
            <a:headEnd type="none" w="sm" len="sm"/>
            <a:tailEnd type="triangle" w="med" len="med"/>
          </a:ln>
        </p:spPr>
      </p:cxnSp>
      <p:sp>
        <p:nvSpPr>
          <p:cNvPr id="178" name="Google Shape;178;gde8665f01c_4_23"/>
          <p:cNvSpPr txBox="1"/>
          <p:nvPr/>
        </p:nvSpPr>
        <p:spPr>
          <a:xfrm>
            <a:off x="904178" y="2966061"/>
            <a:ext cx="189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Whiskey product</a:t>
            </a:r>
            <a:endParaRPr dirty="0">
              <a:latin typeface="Poppins"/>
              <a:ea typeface="Poppins"/>
              <a:cs typeface="Poppins"/>
              <a:sym typeface="Poppins"/>
            </a:endParaRPr>
          </a:p>
        </p:txBody>
      </p:sp>
      <p:sp>
        <p:nvSpPr>
          <p:cNvPr id="181" name="Google Shape;181;gde8665f01c_4_23"/>
          <p:cNvSpPr txBox="1"/>
          <p:nvPr/>
        </p:nvSpPr>
        <p:spPr>
          <a:xfrm>
            <a:off x="5151270" y="2966061"/>
            <a:ext cx="209469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purchased on the TWM website </a:t>
            </a:r>
            <a:endParaRPr dirty="0">
              <a:latin typeface="Poppins"/>
              <a:ea typeface="Poppins"/>
              <a:cs typeface="Poppins"/>
              <a:sym typeface="Poppins"/>
            </a:endParaRPr>
          </a:p>
        </p:txBody>
      </p:sp>
      <p:cxnSp>
        <p:nvCxnSpPr>
          <p:cNvPr id="182" name="Google Shape;182;gde8665f01c_4_23"/>
          <p:cNvCxnSpPr>
            <a:cxnSpLocks/>
          </p:cNvCxnSpPr>
          <p:nvPr/>
        </p:nvCxnSpPr>
        <p:spPr>
          <a:xfrm flipH="1">
            <a:off x="2791566" y="5090835"/>
            <a:ext cx="2148296" cy="0"/>
          </a:xfrm>
          <a:prstGeom prst="straightConnector1">
            <a:avLst/>
          </a:prstGeom>
          <a:noFill/>
          <a:ln w="19050" cap="flat" cmpd="sng">
            <a:solidFill>
              <a:schemeClr val="accent1"/>
            </a:solidFill>
            <a:prstDash val="solid"/>
            <a:miter lim="800000"/>
            <a:headEnd type="none" w="sm" len="sm"/>
            <a:tailEnd type="triangle" w="med" len="med"/>
          </a:ln>
        </p:spPr>
      </p:cxnSp>
      <p:sp>
        <p:nvSpPr>
          <p:cNvPr id="187" name="Google Shape;187;gde8665f01c_4_23"/>
          <p:cNvSpPr txBox="1"/>
          <p:nvPr/>
        </p:nvSpPr>
        <p:spPr>
          <a:xfrm>
            <a:off x="9514076" y="4431706"/>
            <a:ext cx="18930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tasted by the customer</a:t>
            </a:r>
            <a:endParaRPr dirty="0">
              <a:latin typeface="Poppins"/>
              <a:ea typeface="Poppins"/>
              <a:cs typeface="Poppins"/>
              <a:sym typeface="Poppins"/>
            </a:endParaRPr>
          </a:p>
        </p:txBody>
      </p:sp>
      <p:cxnSp>
        <p:nvCxnSpPr>
          <p:cNvPr id="188" name="Google Shape;188;gde8665f01c_4_23"/>
          <p:cNvCxnSpPr>
            <a:cxnSpLocks/>
          </p:cNvCxnSpPr>
          <p:nvPr/>
        </p:nvCxnSpPr>
        <p:spPr>
          <a:xfrm>
            <a:off x="7245964" y="2072331"/>
            <a:ext cx="2169341" cy="823326"/>
          </a:xfrm>
          <a:prstGeom prst="straightConnector1">
            <a:avLst/>
          </a:prstGeom>
          <a:noFill/>
          <a:ln w="19050" cap="flat" cmpd="sng">
            <a:solidFill>
              <a:schemeClr val="accent1"/>
            </a:solidFill>
            <a:prstDash val="solid"/>
            <a:miter lim="800000"/>
            <a:headEnd type="none" w="sm" len="sm"/>
            <a:tailEnd type="triangle" w="med" len="med"/>
          </a:ln>
        </p:spPr>
      </p:cxnSp>
      <p:sp>
        <p:nvSpPr>
          <p:cNvPr id="22" name="Google Shape;187;gde8665f01c_4_23">
            <a:extLst>
              <a:ext uri="{FF2B5EF4-FFF2-40B4-BE49-F238E27FC236}">
                <a16:creationId xmlns:a16="http://schemas.microsoft.com/office/drawing/2014/main" id="{5E945EB7-3F0D-EC40-AD0C-D5090F98E275}"/>
              </a:ext>
            </a:extLst>
          </p:cNvPr>
          <p:cNvSpPr txBox="1"/>
          <p:nvPr/>
        </p:nvSpPr>
        <p:spPr>
          <a:xfrm>
            <a:off x="4945576" y="5945021"/>
            <a:ext cx="2300846"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gets ratings and reviews based on its quality, taste, etc.</a:t>
            </a:r>
            <a:endParaRPr dirty="0">
              <a:latin typeface="Poppins"/>
              <a:ea typeface="Poppins"/>
              <a:cs typeface="Poppins"/>
              <a:sym typeface="Poppins"/>
            </a:endParaRPr>
          </a:p>
        </p:txBody>
      </p:sp>
      <p:sp>
        <p:nvSpPr>
          <p:cNvPr id="24" name="Google Shape;187;gde8665f01c_4_23">
            <a:extLst>
              <a:ext uri="{FF2B5EF4-FFF2-40B4-BE49-F238E27FC236}">
                <a16:creationId xmlns:a16="http://schemas.microsoft.com/office/drawing/2014/main" id="{F1CB2038-E5B3-954F-A735-8DE4B34A4BAB}"/>
              </a:ext>
            </a:extLst>
          </p:cNvPr>
          <p:cNvSpPr txBox="1"/>
          <p:nvPr/>
        </p:nvSpPr>
        <p:spPr>
          <a:xfrm>
            <a:off x="355849" y="6001598"/>
            <a:ext cx="2918301" cy="615523"/>
          </a:xfrm>
          <a:prstGeom prst="rect">
            <a:avLst/>
          </a:prstGeom>
          <a:noFill/>
          <a:ln>
            <a:noFill/>
          </a:ln>
        </p:spPr>
        <p:txBody>
          <a:bodyPr spcFirstLastPara="1" wrap="square" lIns="91425" tIns="91425" rIns="91425" bIns="91425" anchor="t" anchorCtr="0">
            <a:spAutoFit/>
          </a:bodyPr>
          <a:lstStyle/>
          <a:p>
            <a:pPr lvl="0" algn="ctr"/>
            <a:r>
              <a:rPr lang="en-US" dirty="0">
                <a:latin typeface="Poppins"/>
                <a:ea typeface="Poppins"/>
                <a:cs typeface="Poppins"/>
                <a:sym typeface="Poppins"/>
              </a:rPr>
              <a:t>Product is recommended further by the customer</a:t>
            </a:r>
            <a:endParaRPr dirty="0">
              <a:latin typeface="Poppins"/>
              <a:ea typeface="Poppins"/>
              <a:cs typeface="Poppins"/>
              <a:sym typeface="Poppins"/>
            </a:endParaRPr>
          </a:p>
        </p:txBody>
      </p:sp>
      <p:sp>
        <p:nvSpPr>
          <p:cNvPr id="4" name="Oval 3">
            <a:extLst>
              <a:ext uri="{FF2B5EF4-FFF2-40B4-BE49-F238E27FC236}">
                <a16:creationId xmlns:a16="http://schemas.microsoft.com/office/drawing/2014/main" id="{C60906A9-8D9D-8348-B524-0A7742F4A3DD}"/>
              </a:ext>
            </a:extLst>
          </p:cNvPr>
          <p:cNvSpPr/>
          <p:nvPr/>
        </p:nvSpPr>
        <p:spPr>
          <a:xfrm>
            <a:off x="904126" y="1172651"/>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28B722-037F-A544-B2D0-47C63F84F298}"/>
              </a:ext>
            </a:extLst>
          </p:cNvPr>
          <p:cNvSpPr/>
          <p:nvPr/>
        </p:nvSpPr>
        <p:spPr>
          <a:xfrm>
            <a:off x="748975" y="4216323"/>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052841-9705-274B-B1A4-CBF3B7E6628B}"/>
              </a:ext>
            </a:extLst>
          </p:cNvPr>
          <p:cNvSpPr/>
          <p:nvPr/>
        </p:nvSpPr>
        <p:spPr>
          <a:xfrm>
            <a:off x="5149540" y="1138055"/>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6388D9C-518F-464D-871C-E582697043E6}"/>
              </a:ext>
            </a:extLst>
          </p:cNvPr>
          <p:cNvSpPr/>
          <p:nvPr/>
        </p:nvSpPr>
        <p:spPr>
          <a:xfrm>
            <a:off x="9514076" y="2493317"/>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Drinking Wine Icons - Download Free Vector Icons | Noun Project">
            <a:extLst>
              <a:ext uri="{FF2B5EF4-FFF2-40B4-BE49-F238E27FC236}">
                <a16:creationId xmlns:a16="http://schemas.microsoft.com/office/drawing/2014/main" id="{D0572D82-6753-E54C-8950-C2CE29633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168" y="2493317"/>
            <a:ext cx="1723006" cy="1723006"/>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949F9E6-938B-9E45-BD0B-87E005616EDC}"/>
              </a:ext>
            </a:extLst>
          </p:cNvPr>
          <p:cNvSpPr/>
          <p:nvPr/>
        </p:nvSpPr>
        <p:spPr>
          <a:xfrm>
            <a:off x="5149540" y="4217071"/>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Comments, feedback, preview, rating, reviews icon - Download on Iconfinder">
            <a:extLst>
              <a:ext uri="{FF2B5EF4-FFF2-40B4-BE49-F238E27FC236}">
                <a16:creationId xmlns:a16="http://schemas.microsoft.com/office/drawing/2014/main" id="{BAEF9EFC-7585-B54C-8C25-FD576BA5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936" y="4547532"/>
            <a:ext cx="1040410" cy="104041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commendation Icons - Download Free Vector Icons | Noun Project">
            <a:extLst>
              <a:ext uri="{FF2B5EF4-FFF2-40B4-BE49-F238E27FC236}">
                <a16:creationId xmlns:a16="http://schemas.microsoft.com/office/drawing/2014/main" id="{9DFA555A-D12C-9145-BD69-D8401C785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724" y="4388102"/>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Logo, company name&#10;&#10;Description automatically generated">
            <a:extLst>
              <a:ext uri="{FF2B5EF4-FFF2-40B4-BE49-F238E27FC236}">
                <a16:creationId xmlns:a16="http://schemas.microsoft.com/office/drawing/2014/main" id="{EF8AC596-AFC0-3946-9415-4101AC930EF7}"/>
              </a:ext>
            </a:extLst>
          </p:cNvPr>
          <p:cNvPicPr>
            <a:picLocks noChangeAspect="1"/>
          </p:cNvPicPr>
          <p:nvPr/>
        </p:nvPicPr>
        <p:blipFill>
          <a:blip r:embed="rId6">
            <a:alphaModFix/>
            <a:biLevel thresh="50000"/>
            <a:extLst>
              <a:ext uri="{BEBA8EAE-BF5A-486C-A8C5-ECC9F3942E4B}">
                <a14:imgProps xmlns:a14="http://schemas.microsoft.com/office/drawing/2010/main">
                  <a14:imgLayer r:embed="rId7">
                    <a14:imgEffect>
                      <a14:colorTemperature colorTemp="5654"/>
                    </a14:imgEffect>
                    <a14:imgEffect>
                      <a14:saturation sat="380000"/>
                    </a14:imgEffect>
                  </a14:imgLayer>
                </a14:imgProps>
              </a:ext>
            </a:extLst>
          </a:blip>
          <a:stretch>
            <a:fillRect/>
          </a:stretch>
        </p:blipFill>
        <p:spPr>
          <a:xfrm>
            <a:off x="5353045" y="1266493"/>
            <a:ext cx="1466130" cy="1466130"/>
          </a:xfrm>
          <a:prstGeom prst="rect">
            <a:avLst/>
          </a:prstGeom>
          <a:noFill/>
        </p:spPr>
      </p:pic>
      <p:cxnSp>
        <p:nvCxnSpPr>
          <p:cNvPr id="88" name="Google Shape;188;gde8665f01c_4_23">
            <a:extLst>
              <a:ext uri="{FF2B5EF4-FFF2-40B4-BE49-F238E27FC236}">
                <a16:creationId xmlns:a16="http://schemas.microsoft.com/office/drawing/2014/main" id="{06632498-FEBB-904E-8DF4-8618837DF4C1}"/>
              </a:ext>
            </a:extLst>
          </p:cNvPr>
          <p:cNvCxnSpPr>
            <a:cxnSpLocks/>
          </p:cNvCxnSpPr>
          <p:nvPr/>
        </p:nvCxnSpPr>
        <p:spPr>
          <a:xfrm flipH="1">
            <a:off x="7200690" y="4147474"/>
            <a:ext cx="2158102" cy="943361"/>
          </a:xfrm>
          <a:prstGeom prst="straightConnector1">
            <a:avLst/>
          </a:prstGeom>
          <a:noFill/>
          <a:ln w="19050" cap="flat" cmpd="sng">
            <a:solidFill>
              <a:schemeClr val="accent1"/>
            </a:solidFill>
            <a:prstDash val="solid"/>
            <a:miter lim="800000"/>
            <a:headEnd type="none" w="sm" len="sm"/>
            <a:tailEnd type="triangle" w="med" len="med"/>
          </a:ln>
        </p:spPr>
      </p:cxnSp>
      <p:pic>
        <p:nvPicPr>
          <p:cNvPr id="1028" name="Picture 4" descr="Whiskey - Free food and restaurant icons">
            <a:extLst>
              <a:ext uri="{FF2B5EF4-FFF2-40B4-BE49-F238E27FC236}">
                <a16:creationId xmlns:a16="http://schemas.microsoft.com/office/drawing/2014/main" id="{43932D8A-877E-AF45-A113-7B9B795E87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729" y="1448772"/>
            <a:ext cx="1092258" cy="1092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81" grpId="0"/>
      <p:bldP spid="187" grpId="0"/>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285220" y="147924"/>
            <a:ext cx="10817352" cy="640080"/>
          </a:xfrm>
        </p:spPr>
        <p:txBody>
          <a:bodyPr/>
          <a:lstStyle/>
          <a:p>
            <a:r>
              <a:rPr lang="en-US" sz="2400" dirty="0">
                <a:solidFill>
                  <a:schemeClr val="accent1"/>
                </a:solidFill>
                <a:latin typeface="Poppins"/>
                <a:cs typeface="Poppins"/>
              </a:rPr>
              <a:t> Results – Level 1 dataset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4886886"/>
            <a:ext cx="11848470" cy="1913810"/>
          </a:xfrm>
        </p:spPr>
        <p:txBody>
          <a:bodyPr/>
          <a:lstStyle/>
          <a:p>
            <a:pPr marL="514350" indent="-285750">
              <a:lnSpc>
                <a:spcPct val="150000"/>
              </a:lnSpc>
              <a:buFont typeface="Arial" panose="020B0604020202020204" pitchFamily="34" charset="0"/>
              <a:buChar char="•"/>
            </a:pPr>
            <a:r>
              <a:rPr lang="en-US" sz="1350" dirty="0"/>
              <a:t>The model (Random Forest regressor) was tested on the test data (basic details) set and the predictions had an average recommendation score of 73.3% while actual average recommendation score was 84.3%.</a:t>
            </a:r>
          </a:p>
          <a:p>
            <a:pPr marL="514350" indent="-285750">
              <a:lnSpc>
                <a:spcPct val="150000"/>
              </a:lnSpc>
              <a:buFont typeface="Arial" panose="020B0604020202020204" pitchFamily="34" charset="0"/>
              <a:buChar char="•"/>
            </a:pPr>
            <a:r>
              <a:rPr lang="en-US" sz="1350" dirty="0"/>
              <a:t>The model works comparatively good for predicting the recommendation percentage of 3-4 star rating products.</a:t>
            </a:r>
          </a:p>
          <a:p>
            <a:pPr marL="514350" indent="-285750">
              <a:lnSpc>
                <a:spcPct val="150000"/>
              </a:lnSpc>
              <a:buFont typeface="Arial" panose="020B0604020202020204" pitchFamily="34" charset="0"/>
              <a:buChar char="•"/>
            </a:pPr>
            <a:r>
              <a:rPr lang="en-US" sz="1350" dirty="0"/>
              <a:t>The performance of the model drastically declines for the products with lower ratings (2-3 star) as the predicted percentages are much higher than actual recommendation percentage.</a:t>
            </a:r>
          </a:p>
        </p:txBody>
      </p:sp>
      <p:pic>
        <p:nvPicPr>
          <p:cNvPr id="1026" name="Picture 2">
            <a:extLst>
              <a:ext uri="{FF2B5EF4-FFF2-40B4-BE49-F238E27FC236}">
                <a16:creationId xmlns:a16="http://schemas.microsoft.com/office/drawing/2014/main" id="{09B39434-EFC3-144A-9B0A-F74CEF9A4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EBB7A0-621F-0C45-AFB4-6E192A815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20" y="578620"/>
            <a:ext cx="4700198"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5124658"/>
            <a:ext cx="11848470" cy="1676037"/>
          </a:xfrm>
        </p:spPr>
        <p:txBody>
          <a:bodyPr/>
          <a:lstStyle/>
          <a:p>
            <a:pPr marL="514350" indent="-285750">
              <a:lnSpc>
                <a:spcPct val="150000"/>
              </a:lnSpc>
              <a:buFont typeface="Arial" panose="020B0604020202020204" pitchFamily="34" charset="0"/>
              <a:buChar char="•"/>
            </a:pPr>
            <a:r>
              <a:rPr lang="en-US" sz="1350" dirty="0"/>
              <a:t>The model (XGBoost regressor) was tested on the test data set (with sentiment details) and the predictions had an average recommendation score of 84%.</a:t>
            </a:r>
          </a:p>
          <a:p>
            <a:pPr marL="514350" indent="-285750">
              <a:lnSpc>
                <a:spcPct val="150000"/>
              </a:lnSpc>
              <a:buFont typeface="Arial" panose="020B0604020202020204" pitchFamily="34" charset="0"/>
              <a:buChar char="•"/>
            </a:pPr>
            <a:r>
              <a:rPr lang="en-US" sz="1350" dirty="0"/>
              <a:t>There is negligible difference from actual average recommendation percent of test dataset.</a:t>
            </a:r>
          </a:p>
          <a:p>
            <a:pPr marL="514350" indent="-285750">
              <a:lnSpc>
                <a:spcPct val="150000"/>
              </a:lnSpc>
              <a:buFont typeface="Arial" panose="020B0604020202020204" pitchFamily="34" charset="0"/>
              <a:buChar char="•"/>
            </a:pPr>
            <a:r>
              <a:rPr lang="en-US" sz="1350" dirty="0"/>
              <a:t>The model works good for predicting the recommendation percentage of high rating products (4-5 star). </a:t>
            </a:r>
          </a:p>
        </p:txBody>
      </p:sp>
      <p:sp>
        <p:nvSpPr>
          <p:cNvPr id="11" name="Title 1">
            <a:extLst>
              <a:ext uri="{FF2B5EF4-FFF2-40B4-BE49-F238E27FC236}">
                <a16:creationId xmlns:a16="http://schemas.microsoft.com/office/drawing/2014/main" id="{561B9E28-EE6E-2D4E-9306-2144440651C5}"/>
              </a:ext>
            </a:extLst>
          </p:cNvPr>
          <p:cNvSpPr txBox="1">
            <a:spLocks/>
          </p:cNvSpPr>
          <p:nvPr/>
        </p:nvSpPr>
        <p:spPr>
          <a:xfrm>
            <a:off x="285220" y="147924"/>
            <a:ext cx="10817352" cy="640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18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latin typeface="Poppins"/>
                <a:cs typeface="Poppins"/>
              </a:rPr>
              <a:t> Results – Level 2 dataset</a:t>
            </a:r>
          </a:p>
        </p:txBody>
      </p:sp>
      <p:pic>
        <p:nvPicPr>
          <p:cNvPr id="2" name="Picture 4">
            <a:extLst>
              <a:ext uri="{FF2B5EF4-FFF2-40B4-BE49-F238E27FC236}">
                <a16:creationId xmlns:a16="http://schemas.microsoft.com/office/drawing/2014/main" id="{B6FE6687-02AE-0149-B7F0-431B99476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120" y="578620"/>
            <a:ext cx="4700199" cy="4308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A5A4DD4-6F6B-6F4F-A499-6EB1ECFB1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1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4886886"/>
            <a:ext cx="11848470" cy="1913810"/>
          </a:xfrm>
        </p:spPr>
        <p:txBody>
          <a:bodyPr/>
          <a:lstStyle/>
          <a:p>
            <a:pPr marL="514350" indent="-285750">
              <a:lnSpc>
                <a:spcPct val="150000"/>
              </a:lnSpc>
              <a:buFont typeface="Arial" panose="020B0604020202020204" pitchFamily="34" charset="0"/>
              <a:buChar char="•"/>
            </a:pPr>
            <a:r>
              <a:rPr lang="en-US" sz="1350" dirty="0"/>
              <a:t>The model (XGBoost regressor) was tested on the test data set (with embeddings).</a:t>
            </a:r>
          </a:p>
          <a:p>
            <a:pPr marL="514350" indent="-285750">
              <a:lnSpc>
                <a:spcPct val="150000"/>
              </a:lnSpc>
              <a:buFont typeface="Arial" panose="020B0604020202020204" pitchFamily="34" charset="0"/>
              <a:buChar char="•"/>
            </a:pPr>
            <a:r>
              <a:rPr lang="en-US" sz="1350" dirty="0"/>
              <a:t>Here also, there is negligible difference from actual average recommendation percent of test dataset.</a:t>
            </a:r>
          </a:p>
          <a:p>
            <a:pPr marL="514350" indent="-285750">
              <a:lnSpc>
                <a:spcPct val="150000"/>
              </a:lnSpc>
              <a:buFont typeface="Arial" panose="020B0604020202020204" pitchFamily="34" charset="0"/>
              <a:buChar char="•"/>
            </a:pPr>
            <a:r>
              <a:rPr lang="en-US" sz="1350" dirty="0"/>
              <a:t>The model works good for predicting the recommendation percentage of products with ratings 3-4 and 4-5 star. </a:t>
            </a:r>
          </a:p>
          <a:p>
            <a:pPr marL="514350" indent="-285750">
              <a:lnSpc>
                <a:spcPct val="150000"/>
              </a:lnSpc>
              <a:buFont typeface="Arial" panose="020B0604020202020204" pitchFamily="34" charset="0"/>
              <a:buChar char="•"/>
            </a:pPr>
            <a:r>
              <a:rPr lang="en-US" sz="1350" dirty="0"/>
              <a:t>Out of all the 3 models, model with level 3 dataset performs better compared to other levels.</a:t>
            </a:r>
          </a:p>
        </p:txBody>
      </p:sp>
      <p:sp>
        <p:nvSpPr>
          <p:cNvPr id="11" name="Title 1">
            <a:extLst>
              <a:ext uri="{FF2B5EF4-FFF2-40B4-BE49-F238E27FC236}">
                <a16:creationId xmlns:a16="http://schemas.microsoft.com/office/drawing/2014/main" id="{F0E7F08B-9722-D24F-9667-949E51818FE3}"/>
              </a:ext>
            </a:extLst>
          </p:cNvPr>
          <p:cNvSpPr txBox="1">
            <a:spLocks/>
          </p:cNvSpPr>
          <p:nvPr/>
        </p:nvSpPr>
        <p:spPr>
          <a:xfrm>
            <a:off x="285220" y="147924"/>
            <a:ext cx="10817352" cy="640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18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latin typeface="Poppins"/>
                <a:cs typeface="Poppins"/>
              </a:rPr>
              <a:t> Results – Level 3 dataset</a:t>
            </a:r>
          </a:p>
        </p:txBody>
      </p:sp>
      <p:pic>
        <p:nvPicPr>
          <p:cNvPr id="6" name="Picture 2">
            <a:extLst>
              <a:ext uri="{FF2B5EF4-FFF2-40B4-BE49-F238E27FC236}">
                <a16:creationId xmlns:a16="http://schemas.microsoft.com/office/drawing/2014/main" id="{54558462-183B-484B-AF71-58DF19EEA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3F5E5EB-D1B3-BD47-AA9D-86B8DD670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20" y="578620"/>
            <a:ext cx="4700198"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7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0"/>
        <p:cNvGrpSpPr/>
        <p:nvPr/>
      </p:nvGrpSpPr>
      <p:grpSpPr>
        <a:xfrm>
          <a:off x="0" y="0"/>
          <a:ext cx="0" cy="0"/>
          <a:chOff x="0" y="0"/>
          <a:chExt cx="0" cy="0"/>
        </a:xfrm>
      </p:grpSpPr>
      <p:sp>
        <p:nvSpPr>
          <p:cNvPr id="633" name="Google Shape;633;gde8665f01c_4_135"/>
          <p:cNvSpPr txBox="1"/>
          <p:nvPr/>
        </p:nvSpPr>
        <p:spPr>
          <a:xfrm>
            <a:off x="578756" y="3263899"/>
            <a:ext cx="10726200" cy="63090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Conclusion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34" name="Google Shape;634;gde8665f01c_4_135"/>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5</a:t>
            </a:r>
            <a:endParaRPr kumimoji="0" sz="1300"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548640" y="355477"/>
            <a:ext cx="10817352" cy="640080"/>
          </a:xfrm>
        </p:spPr>
        <p:txBody>
          <a:bodyPr/>
          <a:lstStyle/>
          <a:p>
            <a:r>
              <a:rPr lang="en-US" sz="2400" dirty="0">
                <a:solidFill>
                  <a:schemeClr val="accent1"/>
                </a:solidFill>
                <a:latin typeface="Poppins"/>
                <a:cs typeface="Poppins"/>
              </a:rPr>
              <a:t>Conclusion &amp; Business aspects </a:t>
            </a:r>
          </a:p>
        </p:txBody>
      </p:sp>
      <p:cxnSp>
        <p:nvCxnSpPr>
          <p:cNvPr id="7" name="Google Shape;698;gded62eee6e_2_282">
            <a:extLst>
              <a:ext uri="{FF2B5EF4-FFF2-40B4-BE49-F238E27FC236}">
                <a16:creationId xmlns:a16="http://schemas.microsoft.com/office/drawing/2014/main" id="{0510DAC4-5AF7-604B-8284-49AB21E58120}"/>
              </a:ext>
            </a:extLst>
          </p:cNvPr>
          <p:cNvCxnSpPr>
            <a:cxnSpLocks/>
            <a:stCxn id="9" idx="3"/>
            <a:endCxn id="10" idx="1"/>
          </p:cNvCxnSpPr>
          <p:nvPr/>
        </p:nvCxnSpPr>
        <p:spPr>
          <a:xfrm>
            <a:off x="3222265" y="3125139"/>
            <a:ext cx="474863"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8" name="Google Shape;699;gded62eee6e_2_282">
            <a:extLst>
              <a:ext uri="{FF2B5EF4-FFF2-40B4-BE49-F238E27FC236}">
                <a16:creationId xmlns:a16="http://schemas.microsoft.com/office/drawing/2014/main" id="{4C362A3A-3E67-9249-950A-7149E1E645AE}"/>
              </a:ext>
            </a:extLst>
          </p:cNvPr>
          <p:cNvCxnSpPr>
            <a:cxnSpLocks/>
            <a:stCxn id="10" idx="3"/>
            <a:endCxn id="11" idx="1"/>
          </p:cNvCxnSpPr>
          <p:nvPr/>
        </p:nvCxnSpPr>
        <p:spPr>
          <a:xfrm>
            <a:off x="6069098" y="3125139"/>
            <a:ext cx="474864" cy="0"/>
          </a:xfrm>
          <a:prstGeom prst="straightConnector1">
            <a:avLst/>
          </a:prstGeom>
          <a:noFill/>
          <a:ln w="19050" cap="flat" cmpd="sng">
            <a:solidFill>
              <a:schemeClr val="accent1"/>
            </a:solidFill>
            <a:prstDash val="solid"/>
            <a:miter lim="800000"/>
            <a:headEnd type="none" w="sm" len="sm"/>
            <a:tailEnd type="triangle" w="med" len="med"/>
          </a:ln>
        </p:spPr>
      </p:cxnSp>
      <p:sp>
        <p:nvSpPr>
          <p:cNvPr id="9" name="Google Shape;209;ge037991fde_6_0">
            <a:extLst>
              <a:ext uri="{FF2B5EF4-FFF2-40B4-BE49-F238E27FC236}">
                <a16:creationId xmlns:a16="http://schemas.microsoft.com/office/drawing/2014/main" id="{04C7ED17-A25D-234E-8F68-41AB51DC8C68}"/>
              </a:ext>
            </a:extLst>
          </p:cNvPr>
          <p:cNvSpPr/>
          <p:nvPr/>
        </p:nvSpPr>
        <p:spPr>
          <a:xfrm>
            <a:off x="308181" y="1950042"/>
            <a:ext cx="2914084" cy="235019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Based on the reviews, ratings of various users for different products, this model predicts recommendation score which gives even more clear picture compared to manual recommendation feedback given by customers.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10" name="Google Shape;209;ge037991fde_6_0">
            <a:extLst>
              <a:ext uri="{FF2B5EF4-FFF2-40B4-BE49-F238E27FC236}">
                <a16:creationId xmlns:a16="http://schemas.microsoft.com/office/drawing/2014/main" id="{F02659E5-9239-C14A-9C6B-2B584782BB4F}"/>
              </a:ext>
            </a:extLst>
          </p:cNvPr>
          <p:cNvSpPr/>
          <p:nvPr/>
        </p:nvSpPr>
        <p:spPr>
          <a:xfrm>
            <a:off x="3697128" y="2260434"/>
            <a:ext cx="2371970" cy="172940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As recommendation score for some products is very low, we can analyze the number of sales &amp; revenue for these products.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11" name="Google Shape;209;ge037991fde_6_0">
            <a:extLst>
              <a:ext uri="{FF2B5EF4-FFF2-40B4-BE49-F238E27FC236}">
                <a16:creationId xmlns:a16="http://schemas.microsoft.com/office/drawing/2014/main" id="{5A75F286-9684-DC48-8811-575AB7B6ED61}"/>
              </a:ext>
            </a:extLst>
          </p:cNvPr>
          <p:cNvSpPr/>
          <p:nvPr/>
        </p:nvSpPr>
        <p:spPr>
          <a:xfrm>
            <a:off x="6543962" y="2085002"/>
            <a:ext cx="2425776" cy="20802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Based on that, we  can decide whether to spend resources on those or, should we concentrate on other revenue generating products.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cxnSp>
        <p:nvCxnSpPr>
          <p:cNvPr id="12" name="Google Shape;698;gded62eee6e_2_282">
            <a:extLst>
              <a:ext uri="{FF2B5EF4-FFF2-40B4-BE49-F238E27FC236}">
                <a16:creationId xmlns:a16="http://schemas.microsoft.com/office/drawing/2014/main" id="{4DD5B2FF-CA9A-3341-8486-9C218E12000F}"/>
              </a:ext>
            </a:extLst>
          </p:cNvPr>
          <p:cNvCxnSpPr>
            <a:cxnSpLocks/>
            <a:stCxn id="11" idx="3"/>
            <a:endCxn id="14" idx="1"/>
          </p:cNvCxnSpPr>
          <p:nvPr/>
        </p:nvCxnSpPr>
        <p:spPr>
          <a:xfrm>
            <a:off x="8969738" y="3125139"/>
            <a:ext cx="484067" cy="0"/>
          </a:xfrm>
          <a:prstGeom prst="straightConnector1">
            <a:avLst/>
          </a:prstGeom>
          <a:noFill/>
          <a:ln w="19050" cap="flat" cmpd="sng">
            <a:solidFill>
              <a:schemeClr val="accent1"/>
            </a:solidFill>
            <a:prstDash val="solid"/>
            <a:miter lim="800000"/>
            <a:headEnd type="none" w="sm" len="sm"/>
            <a:tailEnd type="triangle" w="med" len="med"/>
          </a:ln>
        </p:spPr>
      </p:cxnSp>
      <p:sp>
        <p:nvSpPr>
          <p:cNvPr id="14" name="Google Shape;209;ge037991fde_6_0">
            <a:extLst>
              <a:ext uri="{FF2B5EF4-FFF2-40B4-BE49-F238E27FC236}">
                <a16:creationId xmlns:a16="http://schemas.microsoft.com/office/drawing/2014/main" id="{AD443DE4-C605-0045-BE33-B1F095BAA15D}"/>
              </a:ext>
            </a:extLst>
          </p:cNvPr>
          <p:cNvSpPr/>
          <p:nvPr/>
        </p:nvSpPr>
        <p:spPr>
          <a:xfrm>
            <a:off x="9453805" y="2085002"/>
            <a:ext cx="2425776" cy="20802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Also, we can analyze the sales of low rated (0-2 stars) products which are significant in number and take further steps to improve its sales if possible.</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Tree>
    <p:extLst>
      <p:ext uri="{BB962C8B-B14F-4D97-AF65-F5344CB8AC3E}">
        <p14:creationId xmlns:p14="http://schemas.microsoft.com/office/powerpoint/2010/main" val="23242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ea typeface="Poppins"/>
                <a:cs typeface="Poppins"/>
                <a:sym typeface="Poppins"/>
              </a:rPr>
              <a:t>Learnings &amp; Future Possibilities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4" name="Google Shape;664;gded62eee6e_2_23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6</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7" name="Google Shape;697;gded62eee6e_2_282"/>
          <p:cNvSpPr/>
          <p:nvPr/>
        </p:nvSpPr>
        <p:spPr>
          <a:xfrm>
            <a:off x="4365000" y="1309355"/>
            <a:ext cx="34620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11885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FFFFFF"/>
                </a:solidFill>
                <a:effectLst/>
                <a:uLnTx/>
                <a:uFillTx/>
                <a:latin typeface="Poppins"/>
                <a:ea typeface="Poppins"/>
                <a:cs typeface="Poppins"/>
                <a:sym typeface="Poppins"/>
              </a:rPr>
              <a:t>Future Improvements</a:t>
            </a:r>
            <a:endParaRPr kumimoji="0" sz="2300" b="1" i="0" u="none" strike="noStrike" kern="0" cap="none" spc="0" normalizeH="0" baseline="0" noProof="0" dirty="0">
              <a:ln>
                <a:noFill/>
              </a:ln>
              <a:solidFill>
                <a:srgbClr val="FFFFFF"/>
              </a:solidFill>
              <a:effectLst/>
              <a:uLnTx/>
              <a:uFillTx/>
              <a:latin typeface="Poppins"/>
              <a:ea typeface="Poppins"/>
              <a:cs typeface="Poppins"/>
              <a:sym typeface="Poppins"/>
            </a:endParaRPr>
          </a:p>
        </p:txBody>
      </p:sp>
      <p:cxnSp>
        <p:nvCxnSpPr>
          <p:cNvPr id="698" name="Google Shape;698;gded62eee6e_2_282"/>
          <p:cNvCxnSpPr>
            <a:cxnSpLocks/>
            <a:endCxn id="8" idx="0"/>
          </p:cNvCxnSpPr>
          <p:nvPr/>
        </p:nvCxnSpPr>
        <p:spPr>
          <a:xfrm flipH="1">
            <a:off x="2097349" y="1871802"/>
            <a:ext cx="2665571" cy="948432"/>
          </a:xfrm>
          <a:prstGeom prst="straightConnector1">
            <a:avLst/>
          </a:prstGeom>
          <a:noFill/>
          <a:ln w="19050" cap="flat" cmpd="sng">
            <a:solidFill>
              <a:schemeClr val="accent1"/>
            </a:solidFill>
            <a:prstDash val="solid"/>
            <a:miter lim="800000"/>
            <a:headEnd type="none" w="sm" len="sm"/>
            <a:tailEnd type="triangle" w="med" len="med"/>
          </a:ln>
        </p:spPr>
      </p:cxnSp>
      <p:cxnSp>
        <p:nvCxnSpPr>
          <p:cNvPr id="699" name="Google Shape;699;gded62eee6e_2_282"/>
          <p:cNvCxnSpPr>
            <a:cxnSpLocks/>
            <a:stCxn id="697" idx="2"/>
            <a:endCxn id="9" idx="0"/>
          </p:cNvCxnSpPr>
          <p:nvPr/>
        </p:nvCxnSpPr>
        <p:spPr>
          <a:xfrm>
            <a:off x="6096000" y="1875155"/>
            <a:ext cx="0" cy="948432"/>
          </a:xfrm>
          <a:prstGeom prst="straightConnector1">
            <a:avLst/>
          </a:prstGeom>
          <a:noFill/>
          <a:ln w="19050" cap="flat" cmpd="sng">
            <a:solidFill>
              <a:schemeClr val="accent1"/>
            </a:solidFill>
            <a:prstDash val="solid"/>
            <a:miter lim="800000"/>
            <a:headEnd type="none" w="sm" len="sm"/>
            <a:tailEnd type="triangle" w="med" len="med"/>
          </a:ln>
        </p:spPr>
      </p:cxnSp>
      <p:sp>
        <p:nvSpPr>
          <p:cNvPr id="8" name="Google Shape;209;ge037991fde_6_0">
            <a:extLst>
              <a:ext uri="{FF2B5EF4-FFF2-40B4-BE49-F238E27FC236}">
                <a16:creationId xmlns:a16="http://schemas.microsoft.com/office/drawing/2014/main" id="{4F3D3993-2431-0548-9EE6-7AFE578C460C}"/>
              </a:ext>
            </a:extLst>
          </p:cNvPr>
          <p:cNvSpPr/>
          <p:nvPr/>
        </p:nvSpPr>
        <p:spPr>
          <a:xfrm>
            <a:off x="251348" y="2820234"/>
            <a:ext cx="3692001"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With larger dataset and expanding it to other types, DL &amp; NLP state of art models can be used for more fruitful results and  recommendation can be improved for products with lesser reviews.</a:t>
            </a: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9" name="Google Shape;209;ge037991fde_6_0">
            <a:extLst>
              <a:ext uri="{FF2B5EF4-FFF2-40B4-BE49-F238E27FC236}">
                <a16:creationId xmlns:a16="http://schemas.microsoft.com/office/drawing/2014/main" id="{37ED7DD2-1E1A-EE40-9501-E2C18C59F575}"/>
              </a:ext>
            </a:extLst>
          </p:cNvPr>
          <p:cNvSpPr/>
          <p:nvPr/>
        </p:nvSpPr>
        <p:spPr>
          <a:xfrm>
            <a:off x="4286684" y="2823587"/>
            <a:ext cx="3618632"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Based on other details of product like categories, department etc., we can generate an initial recommendation score for newly launched products so that customers can get an idea about it.</a:t>
            </a:r>
          </a:p>
        </p:txBody>
      </p:sp>
      <p:sp>
        <p:nvSpPr>
          <p:cNvPr id="10" name="Google Shape;209;ge037991fde_6_0">
            <a:extLst>
              <a:ext uri="{FF2B5EF4-FFF2-40B4-BE49-F238E27FC236}">
                <a16:creationId xmlns:a16="http://schemas.microsoft.com/office/drawing/2014/main" id="{691E5D03-F3C1-7B4D-8C38-B4BAACEF0F37}"/>
              </a:ext>
            </a:extLst>
          </p:cNvPr>
          <p:cNvSpPr/>
          <p:nvPr/>
        </p:nvSpPr>
        <p:spPr>
          <a:xfrm>
            <a:off x="8248651" y="2826940"/>
            <a:ext cx="3461999"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With even more expanded dataset &amp; customer information, we can provide personalized recommendation for different users. </a:t>
            </a:r>
          </a:p>
        </p:txBody>
      </p:sp>
      <p:cxnSp>
        <p:nvCxnSpPr>
          <p:cNvPr id="11" name="Google Shape;698;gded62eee6e_2_282">
            <a:extLst>
              <a:ext uri="{FF2B5EF4-FFF2-40B4-BE49-F238E27FC236}">
                <a16:creationId xmlns:a16="http://schemas.microsoft.com/office/drawing/2014/main" id="{B77E36C4-F8B1-9048-AEA9-7B364A3CC1A1}"/>
              </a:ext>
            </a:extLst>
          </p:cNvPr>
          <p:cNvCxnSpPr>
            <a:cxnSpLocks/>
            <a:endCxn id="10" idx="0"/>
          </p:cNvCxnSpPr>
          <p:nvPr/>
        </p:nvCxnSpPr>
        <p:spPr>
          <a:xfrm>
            <a:off x="7032054" y="1903200"/>
            <a:ext cx="2947597" cy="92374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754380" y="3113549"/>
            <a:ext cx="10096500" cy="6309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3500" kern="0" spc="0" normalizeH="0" baseline="0">
                <a:ln>
                  <a:noFill/>
                </a:ln>
                <a:solidFill>
                  <a:srgbClr val="FFFFFF"/>
                </a:solidFill>
                <a:effectLst/>
                <a:uLnTx/>
                <a:uFillTx/>
                <a:latin typeface="Poppins"/>
                <a:ea typeface="Poppins"/>
                <a:cs typeface="Poppins"/>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Appendix A :  Details of other models</a:t>
            </a:r>
          </a:p>
        </p:txBody>
      </p:sp>
    </p:spTree>
    <p:extLst>
      <p:ext uri="{BB962C8B-B14F-4D97-AF65-F5344CB8AC3E}">
        <p14:creationId xmlns:p14="http://schemas.microsoft.com/office/powerpoint/2010/main" val="3979568082"/>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1"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Lasso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8" name="Picture 2" descr="LASSO Regression Tutorial. Bias-variance evaluation using LASSO… | by  Benjamin Obi Tayo Ph.D. | Towards Data Science">
            <a:extLst>
              <a:ext uri="{FF2B5EF4-FFF2-40B4-BE49-F238E27FC236}">
                <a16:creationId xmlns:a16="http://schemas.microsoft.com/office/drawing/2014/main" id="{8F3383CD-DF82-6944-8A2B-FE112E70E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t="16977" r="2745" b="3123"/>
          <a:stretch/>
        </p:blipFill>
        <p:spPr bwMode="auto">
          <a:xfrm>
            <a:off x="84308" y="2870449"/>
            <a:ext cx="5159667" cy="2494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409074-C4FB-A145-B30D-4FC61CD4222B}"/>
              </a:ext>
            </a:extLst>
          </p:cNvPr>
          <p:cNvSpPr txBox="1"/>
          <p:nvPr/>
        </p:nvSpPr>
        <p:spPr>
          <a:xfrm>
            <a:off x="277077" y="2306486"/>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Lasso regression is linear regression with L1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301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2" name="Google Shape;210;ge037991fde_6_0">
            <a:extLst>
              <a:ext uri="{FF2B5EF4-FFF2-40B4-BE49-F238E27FC236}">
                <a16:creationId xmlns:a16="http://schemas.microsoft.com/office/drawing/2014/main" id="{F9474D27-F72D-DF43-8AB1-441A12833EDA}"/>
              </a:ext>
            </a:extLst>
          </p:cNvPr>
          <p:cNvSpPr/>
          <p:nvPr/>
        </p:nvSpPr>
        <p:spPr>
          <a:xfrm>
            <a:off x="5069300" y="1248749"/>
            <a:ext cx="2104200" cy="79043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1500" dirty="0">
                <a:solidFill>
                  <a:schemeClr val="lt1"/>
                </a:solidFill>
              </a:rPr>
              <a:t>Business Problem</a:t>
            </a:r>
          </a:p>
        </p:txBody>
      </p:sp>
      <p:sp>
        <p:nvSpPr>
          <p:cNvPr id="13" name="Google Shape;209;ge037991fde_6_0">
            <a:extLst>
              <a:ext uri="{FF2B5EF4-FFF2-40B4-BE49-F238E27FC236}">
                <a16:creationId xmlns:a16="http://schemas.microsoft.com/office/drawing/2014/main" id="{BB6B5FE5-073F-E34E-A602-2D9B44E4A7C0}"/>
              </a:ext>
            </a:extLst>
          </p:cNvPr>
          <p:cNvSpPr/>
          <p:nvPr/>
        </p:nvSpPr>
        <p:spPr>
          <a:xfrm>
            <a:off x="248299" y="2173303"/>
            <a:ext cx="2712229" cy="1487392"/>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Whenever a product is purchased, it receives a rating as well as a review by the customer on the product webpage</a:t>
            </a:r>
            <a:r>
              <a:rPr lang="en-US" sz="1200" b="1" dirty="0"/>
              <a:t> based on </a:t>
            </a:r>
            <a:r>
              <a:rPr lang="en-US" sz="1200" b="1" dirty="0">
                <a:sym typeface="Poppins"/>
              </a:rPr>
              <a:t>several factors like its taste, price, quality, etc. </a:t>
            </a:r>
            <a:endParaRPr lang="en-US" sz="1200" b="1" dirty="0"/>
          </a:p>
          <a:p>
            <a:pPr lvl="0" rtl="0">
              <a:spcBef>
                <a:spcPts val="0"/>
              </a:spcBef>
              <a:spcAft>
                <a:spcPts val="0"/>
              </a:spcAft>
            </a:pPr>
            <a:endParaRPr lang="en-US" sz="1200" b="1" dirty="0"/>
          </a:p>
        </p:txBody>
      </p:sp>
      <p:sp>
        <p:nvSpPr>
          <p:cNvPr id="15" name="Google Shape;210;ge037991fde_6_0">
            <a:extLst>
              <a:ext uri="{FF2B5EF4-FFF2-40B4-BE49-F238E27FC236}">
                <a16:creationId xmlns:a16="http://schemas.microsoft.com/office/drawing/2014/main" id="{7ECC3E33-9AEC-8D4E-85DC-2E789BEFE984}"/>
              </a:ext>
            </a:extLst>
          </p:cNvPr>
          <p:cNvSpPr/>
          <p:nvPr/>
        </p:nvSpPr>
        <p:spPr>
          <a:xfrm>
            <a:off x="4909826" y="4267932"/>
            <a:ext cx="2104200" cy="64582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dirty="0">
                <a:solidFill>
                  <a:schemeClr val="lt1"/>
                </a:solidFill>
              </a:rPr>
              <a:t>Solution proposed</a:t>
            </a:r>
            <a:endParaRPr sz="1500" dirty="0">
              <a:solidFill>
                <a:schemeClr val="lt1"/>
              </a:solidFill>
            </a:endParaRPr>
          </a:p>
        </p:txBody>
      </p:sp>
      <p:sp>
        <p:nvSpPr>
          <p:cNvPr id="16" name="Google Shape;209;ge037991fde_6_0">
            <a:extLst>
              <a:ext uri="{FF2B5EF4-FFF2-40B4-BE49-F238E27FC236}">
                <a16:creationId xmlns:a16="http://schemas.microsoft.com/office/drawing/2014/main" id="{3C008E2E-F0D5-8347-92F3-D9454AFCD8EC}"/>
              </a:ext>
            </a:extLst>
          </p:cNvPr>
          <p:cNvSpPr/>
          <p:nvPr/>
        </p:nvSpPr>
        <p:spPr>
          <a:xfrm>
            <a:off x="1952261" y="4975832"/>
            <a:ext cx="8479817" cy="890781"/>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We will analyze the details of the products such as price of the product, ratings and reviews provided to find the main reason behind </a:t>
            </a:r>
            <a:r>
              <a:rPr lang="en-US" sz="1200" b="1" dirty="0"/>
              <a:t>missing recommendation details. Finally, we will apply different ML models to predict the recommendation percent for these products.</a:t>
            </a:r>
            <a:endParaRPr lang="en-US" sz="1200" b="1" dirty="0">
              <a:sym typeface="Poppins"/>
            </a:endParaRPr>
          </a:p>
        </p:txBody>
      </p:sp>
      <p:sp>
        <p:nvSpPr>
          <p:cNvPr id="19" name="Google Shape;209;ge037991fde_6_0">
            <a:extLst>
              <a:ext uri="{FF2B5EF4-FFF2-40B4-BE49-F238E27FC236}">
                <a16:creationId xmlns:a16="http://schemas.microsoft.com/office/drawing/2014/main" id="{D3754A62-AFFD-F943-BF06-21699DF23CE8}"/>
              </a:ext>
            </a:extLst>
          </p:cNvPr>
          <p:cNvSpPr/>
          <p:nvPr/>
        </p:nvSpPr>
        <p:spPr>
          <a:xfrm>
            <a:off x="3470172" y="2199129"/>
            <a:ext cx="2491754" cy="143574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t>Based on its ratings and reviews, the product may or may not be recommended further.</a:t>
            </a:r>
          </a:p>
        </p:txBody>
      </p:sp>
      <p:sp>
        <p:nvSpPr>
          <p:cNvPr id="20" name="Google Shape;209;ge037991fde_6_0">
            <a:extLst>
              <a:ext uri="{FF2B5EF4-FFF2-40B4-BE49-F238E27FC236}">
                <a16:creationId xmlns:a16="http://schemas.microsoft.com/office/drawing/2014/main" id="{40A115D9-AF94-844F-A4B6-AAFB54CE1715}"/>
              </a:ext>
            </a:extLst>
          </p:cNvPr>
          <p:cNvSpPr/>
          <p:nvPr/>
        </p:nvSpPr>
        <p:spPr>
          <a:xfrm>
            <a:off x="6422414" y="2199129"/>
            <a:ext cx="2491754" cy="143574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 Many a times, the recommendation details for a product are not available on the product webpage. </a:t>
            </a:r>
            <a:endParaRPr lang="en-US" sz="1200" b="1" dirty="0"/>
          </a:p>
        </p:txBody>
      </p:sp>
      <p:sp>
        <p:nvSpPr>
          <p:cNvPr id="21" name="Google Shape;209;ge037991fde_6_0">
            <a:extLst>
              <a:ext uri="{FF2B5EF4-FFF2-40B4-BE49-F238E27FC236}">
                <a16:creationId xmlns:a16="http://schemas.microsoft.com/office/drawing/2014/main" id="{35C5750F-0A40-3B4F-A936-5FD031B7A1F4}"/>
              </a:ext>
            </a:extLst>
          </p:cNvPr>
          <p:cNvSpPr/>
          <p:nvPr/>
        </p:nvSpPr>
        <p:spPr>
          <a:xfrm>
            <a:off x="9374656" y="2199129"/>
            <a:ext cx="2693414" cy="143573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t>So, the main problem is to investigate the possible reason for the missing recommendation details and find a way to get the recommendation details for such products.</a:t>
            </a:r>
          </a:p>
        </p:txBody>
      </p:sp>
      <p:cxnSp>
        <p:nvCxnSpPr>
          <p:cNvPr id="23" name="Google Shape;202;ge037991fde_6_0">
            <a:extLst>
              <a:ext uri="{FF2B5EF4-FFF2-40B4-BE49-F238E27FC236}">
                <a16:creationId xmlns:a16="http://schemas.microsoft.com/office/drawing/2014/main" id="{C706D0F5-0BD0-0945-873E-E04F61F5C076}"/>
              </a:ext>
            </a:extLst>
          </p:cNvPr>
          <p:cNvCxnSpPr>
            <a:cxnSpLocks/>
            <a:stCxn id="13" idx="3"/>
            <a:endCxn id="19" idx="1"/>
          </p:cNvCxnSpPr>
          <p:nvPr/>
        </p:nvCxnSpPr>
        <p:spPr>
          <a:xfrm>
            <a:off x="2960528" y="2916999"/>
            <a:ext cx="509644"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6" name="Google Shape;202;ge037991fde_6_0">
            <a:extLst>
              <a:ext uri="{FF2B5EF4-FFF2-40B4-BE49-F238E27FC236}">
                <a16:creationId xmlns:a16="http://schemas.microsoft.com/office/drawing/2014/main" id="{59A72876-A5F3-984A-9B7C-601512DF1630}"/>
              </a:ext>
            </a:extLst>
          </p:cNvPr>
          <p:cNvCxnSpPr>
            <a:cxnSpLocks/>
            <a:stCxn id="19" idx="3"/>
            <a:endCxn id="20" idx="1"/>
          </p:cNvCxnSpPr>
          <p:nvPr/>
        </p:nvCxnSpPr>
        <p:spPr>
          <a:xfrm>
            <a:off x="5961926" y="2916999"/>
            <a:ext cx="460488"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8" name="Google Shape;202;ge037991fde_6_0">
            <a:extLst>
              <a:ext uri="{FF2B5EF4-FFF2-40B4-BE49-F238E27FC236}">
                <a16:creationId xmlns:a16="http://schemas.microsoft.com/office/drawing/2014/main" id="{74372AFA-C1B8-6747-994F-F7C03898F7BD}"/>
              </a:ext>
            </a:extLst>
          </p:cNvPr>
          <p:cNvCxnSpPr>
            <a:cxnSpLocks/>
            <a:stCxn id="20" idx="3"/>
            <a:endCxn id="21" idx="1"/>
          </p:cNvCxnSpPr>
          <p:nvPr/>
        </p:nvCxnSpPr>
        <p:spPr>
          <a:xfrm>
            <a:off x="8914168" y="2916999"/>
            <a:ext cx="460488" cy="0"/>
          </a:xfrm>
          <a:prstGeom prst="straightConnector1">
            <a:avLst/>
          </a:prstGeom>
          <a:noFill/>
          <a:ln w="19050" cap="flat" cmpd="sng">
            <a:solidFill>
              <a:schemeClr val="accent1"/>
            </a:solidFill>
            <a:prstDash val="solid"/>
            <a:miter lim="800000"/>
            <a:headEnd type="none" w="sm" len="sm"/>
            <a:tailEnd type="triangle" w="med" len="med"/>
          </a:ln>
        </p:spPr>
      </p:cxnSp>
      <p:sp>
        <p:nvSpPr>
          <p:cNvPr id="40" name="Google Shape;165;gded62eee6e_2_374">
            <a:extLst>
              <a:ext uri="{FF2B5EF4-FFF2-40B4-BE49-F238E27FC236}">
                <a16:creationId xmlns:a16="http://schemas.microsoft.com/office/drawing/2014/main" id="{C2EA96F0-C0B9-4547-A223-83C3D2A09338}"/>
              </a:ext>
            </a:extLst>
          </p:cNvPr>
          <p:cNvSpPr txBox="1">
            <a:spLocks/>
          </p:cNvSpPr>
          <p:nvPr/>
        </p:nvSpPr>
        <p:spPr>
          <a:xfrm>
            <a:off x="553226" y="401070"/>
            <a:ext cx="10817400" cy="4570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Poppins Medium"/>
              <a:buNone/>
              <a:defRPr sz="1400" b="0" i="0" u="none" strike="noStrike" cap="none">
                <a:solidFill>
                  <a:schemeClr val="accent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t>Defining Problem Statement</a:t>
            </a:r>
          </a:p>
        </p:txBody>
      </p:sp>
    </p:spTree>
    <p:extLst>
      <p:ext uri="{BB962C8B-B14F-4D97-AF65-F5344CB8AC3E}">
        <p14:creationId xmlns:p14="http://schemas.microsoft.com/office/powerpoint/2010/main" val="2633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294777" y="345205"/>
            <a:ext cx="4393895"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Random Forest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7.06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6.72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194" name="Picture 2" descr="Random Forest Regression. Random Forest Regression is a… | by Chaya Bakshi  | Level Up Coding">
            <a:extLst>
              <a:ext uri="{FF2B5EF4-FFF2-40B4-BE49-F238E27FC236}">
                <a16:creationId xmlns:a16="http://schemas.microsoft.com/office/drawing/2014/main" id="{543E1043-C4E0-8E49-90F6-F2F601BA88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3"/>
          <a:stretch/>
        </p:blipFill>
        <p:spPr bwMode="auto">
          <a:xfrm>
            <a:off x="-3914" y="2568377"/>
            <a:ext cx="4829616" cy="31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668907"/>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2" y="636790"/>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ctr"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XGBoost Regression</a:t>
            </a:r>
            <a:endParaRPr kumimoji="0" lang="en-US" sz="2300" b="0" i="0" u="none" strike="noStrike" kern="0" cap="none" spc="0" normalizeH="0" baseline="0" noProof="0" dirty="0">
              <a:ln>
                <a:noFill/>
              </a:ln>
              <a:solidFill>
                <a:srgbClr val="FFFFFF"/>
              </a:solidFill>
              <a:effectLst/>
              <a:uLnTx/>
              <a:uFillTx/>
              <a:latin typeface="Poppins"/>
              <a:ea typeface="Poppins"/>
              <a:cs typeface="Poppins"/>
              <a:sym typeface="Poppi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586" name="Google Shape;586;gded62eee6e_6_0"/>
          <p:cNvSpPr txBox="1"/>
          <p:nvPr/>
        </p:nvSpPr>
        <p:spPr>
          <a:xfrm>
            <a:off x="7043867" y="1448581"/>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4.90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8.40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7170" name="Picture 2" descr="Introduction to XGBoost Algorithm | by Nadeem | Analytics Vidhya | Medium">
            <a:extLst>
              <a:ext uri="{FF2B5EF4-FFF2-40B4-BE49-F238E27FC236}">
                <a16:creationId xmlns:a16="http://schemas.microsoft.com/office/drawing/2014/main" id="{C6B0EF77-596F-AE4C-BB69-A39DA93A4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3" r="8334"/>
          <a:stretch/>
        </p:blipFill>
        <p:spPr bwMode="auto">
          <a:xfrm>
            <a:off x="329098" y="2612225"/>
            <a:ext cx="4271236" cy="268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95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050587" y="488328"/>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Linear Regression (OLS)</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0.75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1028" name="Picture 4" descr="An Introduction to Linear Regression Analysis - YouTube">
            <a:extLst>
              <a:ext uri="{FF2B5EF4-FFF2-40B4-BE49-F238E27FC236}">
                <a16:creationId xmlns:a16="http://schemas.microsoft.com/office/drawing/2014/main" id="{10693E69-FD6E-B747-8CB1-58EB313C7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3" r="25771"/>
          <a:stretch/>
        </p:blipFill>
        <p:spPr bwMode="auto">
          <a:xfrm>
            <a:off x="378792" y="2377128"/>
            <a:ext cx="4062224" cy="343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1"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Elastic Net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23.7</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146" name="Picture 2" descr="How to show the equivalence between the regularized regression and their  constraint formulas using KKTThe proof of equivalent formulas of ridge  regressionRidge regression formulation as constrained versus penalized: How  are they equivalent?Equivalence">
            <a:extLst>
              <a:ext uri="{FF2B5EF4-FFF2-40B4-BE49-F238E27FC236}">
                <a16:creationId xmlns:a16="http://schemas.microsoft.com/office/drawing/2014/main" id="{9A8256D0-F72B-F643-B895-8A4433E48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13" t="11734" r="6115" b="55797"/>
          <a:stretch/>
        </p:blipFill>
        <p:spPr bwMode="auto">
          <a:xfrm>
            <a:off x="103910" y="3073637"/>
            <a:ext cx="4827366" cy="175302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AABC07B-915B-074C-9A72-1ACDA710DF94}"/>
              </a:ext>
            </a:extLst>
          </p:cNvPr>
          <p:cNvSpPr txBox="1"/>
          <p:nvPr/>
        </p:nvSpPr>
        <p:spPr>
          <a:xfrm>
            <a:off x="308112" y="2460375"/>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Elastic Net is linear regression with both L1 &amp; L2 regularizations together</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6177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109776" y="463228"/>
            <a:ext cx="397073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SVM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-0.42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050" name="Picture 2" descr="Support Vector Regression Or SVR. This post is about SUPPORT VECTOR… | by  Indresh Bhattacharyya | Coinmonks | Medium">
            <a:extLst>
              <a:ext uri="{FF2B5EF4-FFF2-40B4-BE49-F238E27FC236}">
                <a16:creationId xmlns:a16="http://schemas.microsoft.com/office/drawing/2014/main" id="{9448A675-71E8-9E48-8754-373D631C8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52" y="2436915"/>
            <a:ext cx="4565650" cy="332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203450" y="451489"/>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KNN Regression</a:t>
            </a:r>
            <a:endParaRPr kumimoji="0" lang="en-US" sz="2300"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0.37</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076" name="Picture 4" descr="K-Nearest Neighbor(KNN) Algorithm for Machine Learning - Javatpoint">
            <a:extLst>
              <a:ext uri="{FF2B5EF4-FFF2-40B4-BE49-F238E27FC236}">
                <a16:creationId xmlns:a16="http://schemas.microsoft.com/office/drawing/2014/main" id="{34D2442F-C19B-D742-8A4B-D4E9ADEAB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98" y="2572642"/>
            <a:ext cx="3998326" cy="319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972372" y="598879"/>
            <a:ext cx="4008747" cy="47700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Ridge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2" name="TextBox 1">
            <a:extLst>
              <a:ext uri="{FF2B5EF4-FFF2-40B4-BE49-F238E27FC236}">
                <a16:creationId xmlns:a16="http://schemas.microsoft.com/office/drawing/2014/main" id="{A6233272-F415-364F-8537-107BB58CB09A}"/>
              </a:ext>
            </a:extLst>
          </p:cNvPr>
          <p:cNvSpPr txBox="1"/>
          <p:nvPr/>
        </p:nvSpPr>
        <p:spPr>
          <a:xfrm>
            <a:off x="278295" y="2554357"/>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Ridge regression is linear regression with L2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104" name="Picture 8" descr="L1 vs L2 Regularization: The intuitive difference | by Dhaval Taunk |  Analytics Vidhya | Medium">
            <a:extLst>
              <a:ext uri="{FF2B5EF4-FFF2-40B4-BE49-F238E27FC236}">
                <a16:creationId xmlns:a16="http://schemas.microsoft.com/office/drawing/2014/main" id="{A4B4748E-8F55-0648-A5AA-1BC6FEBF9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924"/>
          <a:stretch/>
        </p:blipFill>
        <p:spPr bwMode="auto">
          <a:xfrm>
            <a:off x="173561" y="3280029"/>
            <a:ext cx="4728179" cy="213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0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754380" y="3113549"/>
            <a:ext cx="10096500" cy="6309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3500" kern="0" spc="0" normalizeH="0" baseline="0">
                <a:ln>
                  <a:noFill/>
                </a:ln>
                <a:solidFill>
                  <a:srgbClr val="FFFFFF"/>
                </a:solidFill>
                <a:effectLst/>
                <a:uLnTx/>
                <a:uFillTx/>
                <a:latin typeface="Poppins"/>
                <a:ea typeface="Poppins"/>
                <a:cs typeface="Poppins"/>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Appendix B :  PDP plots for various features</a:t>
            </a:r>
          </a:p>
        </p:txBody>
      </p:sp>
    </p:spTree>
    <p:extLst>
      <p:ext uri="{BB962C8B-B14F-4D97-AF65-F5344CB8AC3E}">
        <p14:creationId xmlns:p14="http://schemas.microsoft.com/office/powerpoint/2010/main" val="1771849425"/>
      </p:ext>
    </p:extLst>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148240" y="312234"/>
            <a:ext cx="10817352" cy="640080"/>
          </a:xfrm>
        </p:spPr>
        <p:txBody>
          <a:bodyPr/>
          <a:lstStyle/>
          <a:p>
            <a:r>
              <a:rPr lang="en-US" sz="2400" dirty="0">
                <a:solidFill>
                  <a:schemeClr val="accent1"/>
                </a:solidFill>
                <a:latin typeface="Poppins"/>
                <a:cs typeface="Poppins"/>
              </a:rPr>
              <a:t> PDP for price &amp; reviews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rapidly increases  till price equals 200 $ and then slowly decreases beyond that price.</a:t>
            </a:r>
          </a:p>
          <a:p>
            <a:pPr marL="514350" indent="-285750">
              <a:lnSpc>
                <a:spcPct val="150000"/>
              </a:lnSpc>
              <a:buFont typeface="Arial" panose="020B0604020202020204" pitchFamily="34" charset="0"/>
              <a:buChar char="•"/>
            </a:pPr>
            <a:r>
              <a:rPr lang="en-US" sz="1350" dirty="0"/>
              <a:t>Also, as no. of ratings are more(means more people have bought it) , higher the recommendation percent. </a:t>
            </a:r>
          </a:p>
          <a:p>
            <a:pPr marL="514350" indent="-285750">
              <a:lnSpc>
                <a:spcPct val="150000"/>
              </a:lnSpc>
              <a:buFont typeface="Arial" panose="020B0604020202020204" pitchFamily="34" charset="0"/>
              <a:buChar char="•"/>
            </a:pPr>
            <a:r>
              <a:rPr lang="en-US" sz="1350" dirty="0"/>
              <a:t>Based on dependency of recommendation score on product price, we can interpret that people recommend the products based on quality but not solely based on price to recommend the product.</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t="2340" b="2340"/>
          <a:stretch/>
        </p:blipFill>
        <p:spPr>
          <a:xfrm>
            <a:off x="171764" y="952313"/>
            <a:ext cx="6162129"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8097" r="8097"/>
          <a:stretch/>
        </p:blipFill>
        <p:spPr>
          <a:xfrm>
            <a:off x="7081359" y="981307"/>
            <a:ext cx="4884233" cy="3691053"/>
          </a:xfrm>
          <a:prstGeom prst="rect">
            <a:avLst/>
          </a:prstGeom>
        </p:spPr>
      </p:pic>
    </p:spTree>
    <p:extLst>
      <p:ext uri="{BB962C8B-B14F-4D97-AF65-F5344CB8AC3E}">
        <p14:creationId xmlns:p14="http://schemas.microsoft.com/office/powerpoint/2010/main" val="254327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4" y="155906"/>
            <a:ext cx="10817352" cy="640080"/>
          </a:xfrm>
        </p:spPr>
        <p:txBody>
          <a:bodyPr/>
          <a:lstStyle/>
          <a:p>
            <a:r>
              <a:rPr lang="en-US" sz="2400" dirty="0">
                <a:solidFill>
                  <a:schemeClr val="accent1"/>
                </a:solidFill>
                <a:latin typeface="Poppins"/>
                <a:cs typeface="Poppins"/>
              </a:rPr>
              <a:t> PDP for Positive &amp; Negative sentiment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slowly increases till positive count equals 50 and then remains almost constant with increase in count.</a:t>
            </a:r>
          </a:p>
          <a:p>
            <a:pPr marL="514350" indent="-285750">
              <a:lnSpc>
                <a:spcPct val="150000"/>
              </a:lnSpc>
              <a:buFont typeface="Arial" panose="020B0604020202020204" pitchFamily="34" charset="0"/>
              <a:buChar char="•"/>
            </a:pPr>
            <a:r>
              <a:rPr lang="en-US" sz="1350" dirty="0"/>
              <a:t>Surprisingly in case of negative sentiment, even as negative sentiment count increases the Recommendation percent by the model increases slightly.</a:t>
            </a:r>
          </a:p>
          <a:p>
            <a:pPr marL="514350" indent="-285750">
              <a:lnSpc>
                <a:spcPct val="150000"/>
              </a:lnSpc>
              <a:buFont typeface="Arial" panose="020B0604020202020204" pitchFamily="34" charset="0"/>
              <a:buChar char="•"/>
            </a:pPr>
            <a:r>
              <a:rPr lang="en-US" sz="1350" dirty="0"/>
              <a:t>But the dependence on sentiment counts is not so significant compared to other important features.</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t="375" b="375"/>
          <a:stretch/>
        </p:blipFill>
        <p:spPr>
          <a:xfrm>
            <a:off x="171764" y="952313"/>
            <a:ext cx="6162129"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5798" r="5798"/>
          <a:stretch/>
        </p:blipFill>
        <p:spPr>
          <a:xfrm>
            <a:off x="6813395" y="981307"/>
            <a:ext cx="5152197" cy="3691053"/>
          </a:xfrm>
          <a:prstGeom prst="rect">
            <a:avLst/>
          </a:prstGeom>
        </p:spPr>
      </p:pic>
    </p:spTree>
    <p:extLst>
      <p:ext uri="{BB962C8B-B14F-4D97-AF65-F5344CB8AC3E}">
        <p14:creationId xmlns:p14="http://schemas.microsoft.com/office/powerpoint/2010/main" val="313315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1" name="Google Shape;301;gde8665f01c_0_32"/>
          <p:cNvSpPr txBox="1"/>
          <p:nvPr/>
        </p:nvSpPr>
        <p:spPr>
          <a:xfrm>
            <a:off x="304799" y="96444"/>
            <a:ext cx="8004314" cy="55396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E414D"/>
                </a:solidFill>
                <a:effectLst/>
                <a:uLnTx/>
                <a:uFillTx/>
                <a:latin typeface="Poppins"/>
                <a:ea typeface="Poppins"/>
                <a:cs typeface="Poppins"/>
                <a:sym typeface="Poppins"/>
              </a:rPr>
              <a:t>Web scrapping </a:t>
            </a:r>
            <a:endParaRPr kumimoji="0" sz="1400" b="0" i="0" u="none" strike="noStrike" kern="0" cap="none" spc="0" normalizeH="0" baseline="0" noProof="0" dirty="0">
              <a:ln>
                <a:noFill/>
              </a:ln>
              <a:solidFill>
                <a:srgbClr val="FE414D"/>
              </a:solidFill>
              <a:effectLst/>
              <a:uLnTx/>
              <a:uFillTx/>
              <a:latin typeface="Poppins Medium"/>
              <a:ea typeface="Poppins Medium"/>
              <a:cs typeface="Poppins Medium"/>
              <a:sym typeface="Poppins Medium"/>
            </a:endParaRPr>
          </a:p>
        </p:txBody>
      </p:sp>
      <p:pic>
        <p:nvPicPr>
          <p:cNvPr id="4" name="Picture 3">
            <a:extLst>
              <a:ext uri="{FF2B5EF4-FFF2-40B4-BE49-F238E27FC236}">
                <a16:creationId xmlns:a16="http://schemas.microsoft.com/office/drawing/2014/main" id="{B87D28E8-5A0B-604C-B136-9FD86CDC1600}"/>
              </a:ext>
            </a:extLst>
          </p:cNvPr>
          <p:cNvPicPr>
            <a:picLocks noChangeAspect="1"/>
          </p:cNvPicPr>
          <p:nvPr/>
        </p:nvPicPr>
        <p:blipFill rotWithShape="1">
          <a:blip r:embed="rId3"/>
          <a:srcRect l="7941"/>
          <a:stretch/>
        </p:blipFill>
        <p:spPr>
          <a:xfrm>
            <a:off x="304799" y="938254"/>
            <a:ext cx="5415096" cy="4075043"/>
          </a:xfrm>
          <a:prstGeom prst="rect">
            <a:avLst/>
          </a:prstGeom>
        </p:spPr>
      </p:pic>
      <p:pic>
        <p:nvPicPr>
          <p:cNvPr id="5" name="Picture 4">
            <a:extLst>
              <a:ext uri="{FF2B5EF4-FFF2-40B4-BE49-F238E27FC236}">
                <a16:creationId xmlns:a16="http://schemas.microsoft.com/office/drawing/2014/main" id="{9BBD6FB2-6449-2E4A-9CA9-5AE3F958B514}"/>
              </a:ext>
            </a:extLst>
          </p:cNvPr>
          <p:cNvPicPr>
            <a:picLocks noChangeAspect="1"/>
          </p:cNvPicPr>
          <p:nvPr/>
        </p:nvPicPr>
        <p:blipFill>
          <a:blip r:embed="rId4"/>
          <a:stretch>
            <a:fillRect/>
          </a:stretch>
        </p:blipFill>
        <p:spPr>
          <a:xfrm>
            <a:off x="5719895" y="133548"/>
            <a:ext cx="5880706" cy="5164373"/>
          </a:xfrm>
          <a:prstGeom prst="rect">
            <a:avLst/>
          </a:prstGeom>
        </p:spPr>
      </p:pic>
      <p:sp>
        <p:nvSpPr>
          <p:cNvPr id="8" name="Oval 7">
            <a:extLst>
              <a:ext uri="{FF2B5EF4-FFF2-40B4-BE49-F238E27FC236}">
                <a16:creationId xmlns:a16="http://schemas.microsoft.com/office/drawing/2014/main" id="{3392A137-0560-DC48-9BD0-1B40F58ED1CF}"/>
              </a:ext>
            </a:extLst>
          </p:cNvPr>
          <p:cNvSpPr/>
          <p:nvPr/>
        </p:nvSpPr>
        <p:spPr>
          <a:xfrm>
            <a:off x="1512736" y="832899"/>
            <a:ext cx="1182756" cy="41744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C8934DD-40E2-DD4C-ACB2-789D5BC938B4}"/>
              </a:ext>
            </a:extLst>
          </p:cNvPr>
          <p:cNvSpPr/>
          <p:nvPr/>
        </p:nvSpPr>
        <p:spPr>
          <a:xfrm>
            <a:off x="3140102" y="1106555"/>
            <a:ext cx="986625" cy="41744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43D1736-71D9-434D-98C1-616F8E51EEA5}"/>
              </a:ext>
            </a:extLst>
          </p:cNvPr>
          <p:cNvSpPr/>
          <p:nvPr/>
        </p:nvSpPr>
        <p:spPr>
          <a:xfrm>
            <a:off x="304799" y="4023361"/>
            <a:ext cx="1921566" cy="50424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07DEC68-943F-9E42-94E8-274EE18147F1}"/>
              </a:ext>
            </a:extLst>
          </p:cNvPr>
          <p:cNvSpPr/>
          <p:nvPr/>
        </p:nvSpPr>
        <p:spPr>
          <a:xfrm>
            <a:off x="5880910" y="353716"/>
            <a:ext cx="1182756" cy="210828"/>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667989C7-92F2-7146-A390-59E8D98C7F1B}"/>
              </a:ext>
            </a:extLst>
          </p:cNvPr>
          <p:cNvSpPr/>
          <p:nvPr/>
        </p:nvSpPr>
        <p:spPr>
          <a:xfrm>
            <a:off x="5530795" y="564544"/>
            <a:ext cx="2022943" cy="795129"/>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4A8CE3-A8FD-4243-83D7-73C2E1B5AAE3}"/>
              </a:ext>
            </a:extLst>
          </p:cNvPr>
          <p:cNvSpPr/>
          <p:nvPr/>
        </p:nvSpPr>
        <p:spPr>
          <a:xfrm>
            <a:off x="5737657" y="1351357"/>
            <a:ext cx="1882600" cy="35817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1E860B74-F2C2-D949-973F-30CE7E2A84E2}"/>
              </a:ext>
            </a:extLst>
          </p:cNvPr>
          <p:cNvSpPr/>
          <p:nvPr/>
        </p:nvSpPr>
        <p:spPr>
          <a:xfrm>
            <a:off x="7541212" y="337271"/>
            <a:ext cx="585021" cy="22727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925C7A06-A267-9346-99F3-D8AFE6EA0CC2}"/>
              </a:ext>
            </a:extLst>
          </p:cNvPr>
          <p:cNvSpPr/>
          <p:nvPr/>
        </p:nvSpPr>
        <p:spPr>
          <a:xfrm>
            <a:off x="9510992" y="318853"/>
            <a:ext cx="563311" cy="245692"/>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1CE903-760E-CC44-AF92-D7C1D327C818}"/>
              </a:ext>
            </a:extLst>
          </p:cNvPr>
          <p:cNvSpPr/>
          <p:nvPr/>
        </p:nvSpPr>
        <p:spPr>
          <a:xfrm>
            <a:off x="7242344" y="3204376"/>
            <a:ext cx="1066769" cy="299320"/>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3F3AD2CE-5050-5C47-BB40-9B8BADF0DB39}"/>
              </a:ext>
            </a:extLst>
          </p:cNvPr>
          <p:cNvSpPr/>
          <p:nvPr/>
        </p:nvSpPr>
        <p:spPr>
          <a:xfrm>
            <a:off x="7126356" y="3469393"/>
            <a:ext cx="4251961" cy="553968"/>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Google Shape;210;ge037991fde_6_0">
            <a:extLst>
              <a:ext uri="{FF2B5EF4-FFF2-40B4-BE49-F238E27FC236}">
                <a16:creationId xmlns:a16="http://schemas.microsoft.com/office/drawing/2014/main" id="{4371F033-2E2C-9546-ADAF-D037A110CEDB}"/>
              </a:ext>
            </a:extLst>
          </p:cNvPr>
          <p:cNvSpPr/>
          <p:nvPr/>
        </p:nvSpPr>
        <p:spPr>
          <a:xfrm>
            <a:off x="1645792" y="616621"/>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Product Name</a:t>
            </a:r>
          </a:p>
        </p:txBody>
      </p:sp>
      <p:sp>
        <p:nvSpPr>
          <p:cNvPr id="26" name="Google Shape;210;ge037991fde_6_0">
            <a:extLst>
              <a:ext uri="{FF2B5EF4-FFF2-40B4-BE49-F238E27FC236}">
                <a16:creationId xmlns:a16="http://schemas.microsoft.com/office/drawing/2014/main" id="{A1D5A4E4-41D6-B14F-A6C0-16500E37F197}"/>
              </a:ext>
            </a:extLst>
          </p:cNvPr>
          <p:cNvSpPr/>
          <p:nvPr/>
        </p:nvSpPr>
        <p:spPr>
          <a:xfrm>
            <a:off x="4016297" y="1041620"/>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Price per unit</a:t>
            </a:r>
          </a:p>
        </p:txBody>
      </p:sp>
      <p:sp>
        <p:nvSpPr>
          <p:cNvPr id="27" name="Google Shape;210;ge037991fde_6_0">
            <a:extLst>
              <a:ext uri="{FF2B5EF4-FFF2-40B4-BE49-F238E27FC236}">
                <a16:creationId xmlns:a16="http://schemas.microsoft.com/office/drawing/2014/main" id="{DD1E1FFC-3B9F-824C-88B9-A5C1BB1DD682}"/>
              </a:ext>
            </a:extLst>
          </p:cNvPr>
          <p:cNvSpPr/>
          <p:nvPr/>
        </p:nvSpPr>
        <p:spPr>
          <a:xfrm>
            <a:off x="591399" y="3807083"/>
            <a:ext cx="1330240"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Similar product details</a:t>
            </a:r>
          </a:p>
        </p:txBody>
      </p:sp>
      <p:sp>
        <p:nvSpPr>
          <p:cNvPr id="28" name="Google Shape;210;ge037991fde_6_0">
            <a:extLst>
              <a:ext uri="{FF2B5EF4-FFF2-40B4-BE49-F238E27FC236}">
                <a16:creationId xmlns:a16="http://schemas.microsoft.com/office/drawing/2014/main" id="{90C3F676-6D3F-2C48-867B-0BEB02161136}"/>
              </a:ext>
            </a:extLst>
          </p:cNvPr>
          <p:cNvSpPr/>
          <p:nvPr/>
        </p:nvSpPr>
        <p:spPr>
          <a:xfrm>
            <a:off x="5004022" y="234629"/>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Average rating</a:t>
            </a:r>
          </a:p>
        </p:txBody>
      </p:sp>
      <p:sp>
        <p:nvSpPr>
          <p:cNvPr id="29" name="Google Shape;210;ge037991fde_6_0">
            <a:extLst>
              <a:ext uri="{FF2B5EF4-FFF2-40B4-BE49-F238E27FC236}">
                <a16:creationId xmlns:a16="http://schemas.microsoft.com/office/drawing/2014/main" id="{F63952F9-37C8-C04C-8F3E-87C6A04E2CE9}"/>
              </a:ext>
            </a:extLst>
          </p:cNvPr>
          <p:cNvSpPr/>
          <p:nvPr/>
        </p:nvSpPr>
        <p:spPr>
          <a:xfrm>
            <a:off x="4821676" y="626624"/>
            <a:ext cx="1059233"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Rating Distribution</a:t>
            </a:r>
          </a:p>
        </p:txBody>
      </p:sp>
      <p:sp>
        <p:nvSpPr>
          <p:cNvPr id="30" name="Google Shape;210;ge037991fde_6_0">
            <a:extLst>
              <a:ext uri="{FF2B5EF4-FFF2-40B4-BE49-F238E27FC236}">
                <a16:creationId xmlns:a16="http://schemas.microsoft.com/office/drawing/2014/main" id="{E69DEDBD-ECE1-864A-BFD5-4A973537E51C}"/>
              </a:ext>
            </a:extLst>
          </p:cNvPr>
          <p:cNvSpPr/>
          <p:nvPr/>
        </p:nvSpPr>
        <p:spPr>
          <a:xfrm>
            <a:off x="6159855" y="1640603"/>
            <a:ext cx="1092428" cy="27796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b="1" dirty="0">
                <a:solidFill>
                  <a:schemeClr val="lt1"/>
                </a:solidFill>
              </a:rPr>
              <a:t>Recommendation percent</a:t>
            </a:r>
          </a:p>
        </p:txBody>
      </p:sp>
      <p:sp>
        <p:nvSpPr>
          <p:cNvPr id="31" name="Google Shape;210;ge037991fde_6_0">
            <a:extLst>
              <a:ext uri="{FF2B5EF4-FFF2-40B4-BE49-F238E27FC236}">
                <a16:creationId xmlns:a16="http://schemas.microsoft.com/office/drawing/2014/main" id="{19D56C34-25B8-804B-8AA1-AD53CB37A150}"/>
              </a:ext>
            </a:extLst>
          </p:cNvPr>
          <p:cNvSpPr/>
          <p:nvPr/>
        </p:nvSpPr>
        <p:spPr>
          <a:xfrm>
            <a:off x="7471716" y="138539"/>
            <a:ext cx="585022"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Pros list</a:t>
            </a:r>
          </a:p>
        </p:txBody>
      </p:sp>
      <p:sp>
        <p:nvSpPr>
          <p:cNvPr id="32" name="Google Shape;210;ge037991fde_6_0">
            <a:extLst>
              <a:ext uri="{FF2B5EF4-FFF2-40B4-BE49-F238E27FC236}">
                <a16:creationId xmlns:a16="http://schemas.microsoft.com/office/drawing/2014/main" id="{1BC5D820-C0A9-9D46-9B4E-591E45F47403}"/>
              </a:ext>
            </a:extLst>
          </p:cNvPr>
          <p:cNvSpPr/>
          <p:nvPr/>
        </p:nvSpPr>
        <p:spPr>
          <a:xfrm>
            <a:off x="9426411" y="126490"/>
            <a:ext cx="647892"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Cons list</a:t>
            </a:r>
          </a:p>
        </p:txBody>
      </p:sp>
      <p:sp>
        <p:nvSpPr>
          <p:cNvPr id="33" name="Google Shape;210;ge037991fde_6_0">
            <a:extLst>
              <a:ext uri="{FF2B5EF4-FFF2-40B4-BE49-F238E27FC236}">
                <a16:creationId xmlns:a16="http://schemas.microsoft.com/office/drawing/2014/main" id="{B7BB54B0-CCD1-0D48-A673-C7BCCD835D6B}"/>
              </a:ext>
            </a:extLst>
          </p:cNvPr>
          <p:cNvSpPr/>
          <p:nvPr/>
        </p:nvSpPr>
        <p:spPr>
          <a:xfrm>
            <a:off x="7381309" y="3035086"/>
            <a:ext cx="765835"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Review  title</a:t>
            </a:r>
          </a:p>
        </p:txBody>
      </p:sp>
      <p:sp>
        <p:nvSpPr>
          <p:cNvPr id="34" name="Google Shape;210;ge037991fde_6_0">
            <a:extLst>
              <a:ext uri="{FF2B5EF4-FFF2-40B4-BE49-F238E27FC236}">
                <a16:creationId xmlns:a16="http://schemas.microsoft.com/office/drawing/2014/main" id="{A3FD4D3B-6D9D-5B44-8DC5-2C26D247DFD9}"/>
              </a:ext>
            </a:extLst>
          </p:cNvPr>
          <p:cNvSpPr/>
          <p:nvPr/>
        </p:nvSpPr>
        <p:spPr>
          <a:xfrm>
            <a:off x="8758652" y="3275387"/>
            <a:ext cx="765835"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Review  text</a:t>
            </a:r>
          </a:p>
        </p:txBody>
      </p:sp>
    </p:spTree>
    <p:extLst>
      <p:ext uri="{BB962C8B-B14F-4D97-AF65-F5344CB8AC3E}">
        <p14:creationId xmlns:p14="http://schemas.microsoft.com/office/powerpoint/2010/main" val="35172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18" grpId="0" animBg="1"/>
      <p:bldP spid="1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164825" y="110083"/>
            <a:ext cx="10817352" cy="640080"/>
          </a:xfrm>
        </p:spPr>
        <p:txBody>
          <a:bodyPr/>
          <a:lstStyle/>
          <a:p>
            <a:r>
              <a:rPr lang="en-US" sz="2400" dirty="0">
                <a:solidFill>
                  <a:schemeClr val="accent1"/>
                </a:solidFill>
                <a:latin typeface="Poppins"/>
                <a:cs typeface="Poppins"/>
              </a:rPr>
              <a:t> PDP for Review sentiment &amp; Review title sentiment </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The Partial Dependence plots are generated using the best performing XGBoost regressor model.</a:t>
            </a:r>
          </a:p>
          <a:p>
            <a:pPr marL="514350" indent="-285750">
              <a:lnSpc>
                <a:spcPct val="150000"/>
              </a:lnSpc>
              <a:buFont typeface="Arial" panose="020B0604020202020204" pitchFamily="34" charset="0"/>
              <a:buChar char="•"/>
            </a:pPr>
            <a:r>
              <a:rPr lang="en-US" sz="1350" dirty="0"/>
              <a:t>Recommendation percent increases  when “review sentiment score” increases beyond 0 .</a:t>
            </a:r>
          </a:p>
          <a:p>
            <a:pPr marL="514350" indent="-285750">
              <a:lnSpc>
                <a:spcPct val="150000"/>
              </a:lnSpc>
              <a:buFont typeface="Arial" panose="020B0604020202020204" pitchFamily="34" charset="0"/>
              <a:buChar char="•"/>
            </a:pPr>
            <a:r>
              <a:rPr lang="en-US" sz="1350" dirty="0"/>
              <a:t>Similarly , Recommendation percent increases  when “review title sentiment score” increases beyond 0.25.</a:t>
            </a:r>
          </a:p>
          <a:p>
            <a:pPr marL="514350" indent="-285750">
              <a:lnSpc>
                <a:spcPct val="150000"/>
              </a:lnSpc>
              <a:buFont typeface="Arial" panose="020B0604020202020204" pitchFamily="34" charset="0"/>
              <a:buChar char="•"/>
            </a:pPr>
            <a:r>
              <a:rPr lang="en-US" sz="1350" dirty="0"/>
              <a:t>These clearly shows that more positive the review better the recommendation percent by the model.</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l="1380" r="1380"/>
          <a:stretch/>
        </p:blipFill>
        <p:spPr>
          <a:xfrm>
            <a:off x="171765" y="769229"/>
            <a:ext cx="5924235" cy="385852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6723" r="6723"/>
          <a:stretch/>
        </p:blipFill>
        <p:spPr>
          <a:xfrm>
            <a:off x="6612674" y="750163"/>
            <a:ext cx="5407562" cy="3956829"/>
          </a:xfrm>
          <a:prstGeom prst="rect">
            <a:avLst/>
          </a:prstGeom>
        </p:spPr>
      </p:pic>
    </p:spTree>
    <p:extLst>
      <p:ext uri="{BB962C8B-B14F-4D97-AF65-F5344CB8AC3E}">
        <p14:creationId xmlns:p14="http://schemas.microsoft.com/office/powerpoint/2010/main" val="71921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202883" y="136267"/>
            <a:ext cx="10817352" cy="640080"/>
          </a:xfrm>
        </p:spPr>
        <p:txBody>
          <a:bodyPr/>
          <a:lstStyle/>
          <a:p>
            <a:r>
              <a:rPr lang="en-US" sz="2400" dirty="0">
                <a:solidFill>
                  <a:schemeClr val="accent1"/>
                </a:solidFill>
                <a:latin typeface="Poppins"/>
                <a:cs typeface="Poppins"/>
              </a:rPr>
              <a:t> PDP for 1-star count &amp; 5-star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decreases significantly when no. of 1-star ratings go beyond 0 till 40 &amp; beyond remains almost constant.</a:t>
            </a:r>
          </a:p>
          <a:p>
            <a:pPr marL="514350" indent="-285750">
              <a:lnSpc>
                <a:spcPct val="150000"/>
              </a:lnSpc>
              <a:buFont typeface="Arial" panose="020B0604020202020204" pitchFamily="34" charset="0"/>
              <a:buChar char="•"/>
            </a:pPr>
            <a:r>
              <a:rPr lang="en-US" sz="1350" dirty="0"/>
              <a:t>On the other hand , Recommendation percent increases with increase in no. of 5-star ratings.</a:t>
            </a:r>
          </a:p>
          <a:p>
            <a:pPr marL="514350" indent="-285750">
              <a:lnSpc>
                <a:spcPct val="150000"/>
              </a:lnSpc>
              <a:buFont typeface="Arial" panose="020B0604020202020204" pitchFamily="34" charset="0"/>
              <a:buChar char="•"/>
            </a:pPr>
            <a:r>
              <a:rPr lang="en-US" sz="1350" dirty="0"/>
              <a:t>Similar pattern is observed in other star (2,3,4) ratings.</a:t>
            </a:r>
          </a:p>
          <a:p>
            <a:pPr marL="514350" indent="-285750">
              <a:lnSpc>
                <a:spcPct val="150000"/>
              </a:lnSpc>
              <a:buFont typeface="Arial" panose="020B0604020202020204" pitchFamily="34" charset="0"/>
              <a:buChar char="•"/>
            </a:pPr>
            <a:r>
              <a:rPr lang="en-US" sz="1350" dirty="0"/>
              <a:t>Based on this we can interpret that higher the product rating, higher the recommendation percent by the model and vice-versa.</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l="5408" r="5408"/>
          <a:stretch/>
        </p:blipFill>
        <p:spPr>
          <a:xfrm>
            <a:off x="156117" y="925551"/>
            <a:ext cx="5386039" cy="3824868"/>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6793" r="6793"/>
          <a:stretch/>
        </p:blipFill>
        <p:spPr>
          <a:xfrm>
            <a:off x="6556916" y="925552"/>
            <a:ext cx="5218771" cy="3824868"/>
          </a:xfrm>
          <a:prstGeom prst="rect">
            <a:avLst/>
          </a:prstGeom>
        </p:spPr>
      </p:pic>
    </p:spTree>
    <p:extLst>
      <p:ext uri="{BB962C8B-B14F-4D97-AF65-F5344CB8AC3E}">
        <p14:creationId xmlns:p14="http://schemas.microsoft.com/office/powerpoint/2010/main" val="2832590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285220" y="228310"/>
            <a:ext cx="10817352" cy="640080"/>
          </a:xfrm>
        </p:spPr>
        <p:txBody>
          <a:bodyPr/>
          <a:lstStyle/>
          <a:p>
            <a:r>
              <a:rPr lang="en-US" sz="2400" dirty="0">
                <a:solidFill>
                  <a:schemeClr val="accent1"/>
                </a:solidFill>
                <a:latin typeface="Poppins"/>
                <a:cs typeface="Poppins"/>
              </a:rPr>
              <a:t> Model Interpretation</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31852"/>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test dataset is plotted. (shown above)</a:t>
            </a:r>
          </a:p>
          <a:p>
            <a:pPr marL="514350" indent="-285750">
              <a:lnSpc>
                <a:spcPct val="150000"/>
              </a:lnSpc>
              <a:buFont typeface="Arial" panose="020B0604020202020204" pitchFamily="34" charset="0"/>
              <a:buChar char="•"/>
            </a:pPr>
            <a:r>
              <a:rPr lang="en-US" sz="1350" dirty="0"/>
              <a:t>Based on that, we can interpret that the residuals approximately follow a normal distribution.</a:t>
            </a:r>
          </a:p>
          <a:p>
            <a:pPr marL="514350" indent="-285750">
              <a:lnSpc>
                <a:spcPct val="150000"/>
              </a:lnSpc>
              <a:buFont typeface="Arial" panose="020B0604020202020204" pitchFamily="34" charset="0"/>
              <a:buChar char="•"/>
            </a:pPr>
            <a:r>
              <a:rPr lang="en-US" sz="1350" dirty="0"/>
              <a:t>As the residuals are randomly distributed &amp; follow a normal distribution the XGBoost model is better compared to other models.</a:t>
            </a:r>
          </a:p>
        </p:txBody>
      </p:sp>
      <p:pic>
        <p:nvPicPr>
          <p:cNvPr id="6" name="Picture 5" descr="Chart, histogram&#10;&#10;Description automatically generated">
            <a:extLst>
              <a:ext uri="{FF2B5EF4-FFF2-40B4-BE49-F238E27FC236}">
                <a16:creationId xmlns:a16="http://schemas.microsoft.com/office/drawing/2014/main" id="{6C62865B-0269-B547-9DDF-13832AE5303F}"/>
              </a:ext>
            </a:extLst>
          </p:cNvPr>
          <p:cNvPicPr>
            <a:picLocks noChangeAspect="1"/>
          </p:cNvPicPr>
          <p:nvPr/>
        </p:nvPicPr>
        <p:blipFill>
          <a:blip r:embed="rId3"/>
          <a:stretch>
            <a:fillRect/>
          </a:stretch>
        </p:blipFill>
        <p:spPr>
          <a:xfrm>
            <a:off x="6160095" y="750163"/>
            <a:ext cx="4942477" cy="3877593"/>
          </a:xfrm>
          <a:prstGeom prst="rect">
            <a:avLst/>
          </a:prstGeom>
        </p:spPr>
      </p:pic>
      <p:pic>
        <p:nvPicPr>
          <p:cNvPr id="8" name="Picture 7" descr="Chart, line chart&#10;&#10;Description automatically generated">
            <a:extLst>
              <a:ext uri="{FF2B5EF4-FFF2-40B4-BE49-F238E27FC236}">
                <a16:creationId xmlns:a16="http://schemas.microsoft.com/office/drawing/2014/main" id="{CD42521B-E39F-3D43-88C2-5558AE28D70F}"/>
              </a:ext>
            </a:extLst>
          </p:cNvPr>
          <p:cNvPicPr>
            <a:picLocks noChangeAspect="1"/>
          </p:cNvPicPr>
          <p:nvPr/>
        </p:nvPicPr>
        <p:blipFill>
          <a:blip r:embed="rId4"/>
          <a:stretch>
            <a:fillRect/>
          </a:stretch>
        </p:blipFill>
        <p:spPr>
          <a:xfrm>
            <a:off x="822703" y="750163"/>
            <a:ext cx="4795798" cy="3877593"/>
          </a:xfrm>
          <a:prstGeom prst="rect">
            <a:avLst/>
          </a:prstGeom>
        </p:spPr>
      </p:pic>
    </p:spTree>
    <p:extLst>
      <p:ext uri="{BB962C8B-B14F-4D97-AF65-F5344CB8AC3E}">
        <p14:creationId xmlns:p14="http://schemas.microsoft.com/office/powerpoint/2010/main" val="1574738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e037991fde_6_0"/>
          <p:cNvSpPr txBox="1">
            <a:spLocks noGrp="1"/>
          </p:cNvSpPr>
          <p:nvPr>
            <p:ph type="ctrTitle"/>
          </p:nvPr>
        </p:nvSpPr>
        <p:spPr>
          <a:xfrm>
            <a:off x="457200" y="415857"/>
            <a:ext cx="10817400" cy="54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dirty="0"/>
              <a:t>About dataset</a:t>
            </a:r>
            <a:endParaRPr sz="2000" dirty="0"/>
          </a:p>
        </p:txBody>
      </p:sp>
      <p:sp>
        <p:nvSpPr>
          <p:cNvPr id="201" name="Google Shape;201;ge037991fde_6_0"/>
          <p:cNvSpPr/>
          <p:nvPr/>
        </p:nvSpPr>
        <p:spPr>
          <a:xfrm>
            <a:off x="45855" y="2631400"/>
            <a:ext cx="2776605" cy="1922669"/>
          </a:xfrm>
          <a:prstGeom prst="ellipse">
            <a:avLst/>
          </a:prstGeom>
          <a:solidFill>
            <a:schemeClr val="dk2"/>
          </a:solidFill>
          <a:ln>
            <a:noFill/>
          </a:ln>
          <a:effectLst>
            <a:outerShdw blurRad="57150" dist="38100" dir="6240000" algn="bl" rotWithShape="0">
              <a:schemeClr val="accent1">
                <a:alpha val="50000"/>
              </a:scheme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Poppins"/>
                <a:ea typeface="Poppins"/>
                <a:cs typeface="Poppins"/>
                <a:sym typeface="Poppins"/>
              </a:rPr>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Poppins"/>
                <a:ea typeface="Poppins"/>
                <a:cs typeface="Poppins"/>
                <a:sym typeface="Poppins"/>
              </a:rPr>
              <a:t>(containing whiskey products only)</a:t>
            </a:r>
            <a:endParaRPr kumimoji="0" sz="1300" b="0" i="0" u="none" strike="noStrike" kern="0" cap="none" spc="0" normalizeH="0" baseline="0" noProof="0" dirty="0">
              <a:ln>
                <a:noFill/>
              </a:ln>
              <a:solidFill>
                <a:srgbClr val="000000"/>
              </a:solidFill>
              <a:effectLst/>
              <a:uLnTx/>
              <a:uFillTx/>
              <a:latin typeface="Poppins"/>
              <a:ea typeface="Poppins"/>
              <a:cs typeface="Poppins"/>
              <a:sym typeface="Poppins"/>
            </a:endParaRPr>
          </a:p>
        </p:txBody>
      </p:sp>
      <p:sp>
        <p:nvSpPr>
          <p:cNvPr id="208" name="Google Shape;208;ge037991fde_6_0"/>
          <p:cNvSpPr/>
          <p:nvPr/>
        </p:nvSpPr>
        <p:spPr>
          <a:xfrm>
            <a:off x="7630982" y="1012120"/>
            <a:ext cx="3877266" cy="4484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1697 </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09" name="Google Shape;209;ge037991fde_6_0"/>
          <p:cNvSpPr/>
          <p:nvPr/>
        </p:nvSpPr>
        <p:spPr>
          <a:xfrm>
            <a:off x="7630981" y="1534349"/>
            <a:ext cx="3877267" cy="44200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 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[Product name, Price per unit, 	top 5 similar product’s details ]</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0" name="Google Shape;210;ge037991fde_6_0"/>
          <p:cNvSpPr/>
          <p:nvPr/>
        </p:nvSpPr>
        <p:spPr>
          <a:xfrm>
            <a:off x="5574403" y="887610"/>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Basic details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3" name="Google Shape;213;ge037991fde_6_0"/>
          <p:cNvSpPr/>
          <p:nvPr/>
        </p:nvSpPr>
        <p:spPr>
          <a:xfrm>
            <a:off x="7630983" y="3575654"/>
            <a:ext cx="3877266" cy="4666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a:t>
            </a:r>
            <a:r>
              <a:rPr kumimoji="0" lang="en-US" sz="1300" b="0" i="0" u="none" strike="noStrike" kern="0" cap="none" spc="0" normalizeH="0" baseline="0" noProof="0">
                <a:ln>
                  <a:noFill/>
                </a:ln>
                <a:solidFill>
                  <a:srgbClr val="000000"/>
                </a:solidFill>
                <a:effectLst/>
                <a:uLnTx/>
                <a:uFillTx/>
                <a:latin typeface="Arial"/>
                <a:cs typeface="Arial"/>
                <a:sym typeface="Arial"/>
              </a:rPr>
              <a:t>= </a:t>
            </a:r>
            <a:r>
              <a:rPr kumimoji="0" lang="en-US" sz="1300" b="1" i="0" u="none" strike="noStrike" kern="0" cap="none" spc="0" normalizeH="0" baseline="0" noProof="0">
                <a:ln>
                  <a:noFill/>
                </a:ln>
                <a:solidFill>
                  <a:srgbClr val="000000"/>
                </a:solidFill>
                <a:effectLst/>
                <a:uLnTx/>
                <a:uFillTx/>
                <a:latin typeface="Arial"/>
                <a:cs typeface="Arial"/>
                <a:sym typeface="Arial"/>
              </a:rPr>
              <a:t>1467</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14" name="Google Shape;214;ge037991fde_6_0"/>
          <p:cNvSpPr/>
          <p:nvPr/>
        </p:nvSpPr>
        <p:spPr>
          <a:xfrm>
            <a:off x="7630982" y="4116093"/>
            <a:ext cx="3877267" cy="45493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 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[Pros list, Cons list, Review text, 	Review title]</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5" name="Google Shape;215;ge037991fde_6_0"/>
          <p:cNvSpPr/>
          <p:nvPr/>
        </p:nvSpPr>
        <p:spPr>
          <a:xfrm>
            <a:off x="7630983" y="4803648"/>
            <a:ext cx="3877266" cy="53601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1191</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16" name="Google Shape;216;ge037991fde_6_0"/>
          <p:cNvSpPr/>
          <p:nvPr/>
        </p:nvSpPr>
        <p:spPr>
          <a:xfrm>
            <a:off x="7630983" y="5413433"/>
            <a:ext cx="3877266" cy="55328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300" b="0" i="0" u="none" strike="noStrike" kern="0" cap="none" spc="0" normalizeH="0" baseline="0" noProof="0" dirty="0">
                <a:ln>
                  <a:noFill/>
                </a:ln>
                <a:solidFill>
                  <a:srgbClr val="000000"/>
                </a:solidFill>
                <a:effectLst/>
                <a:uLnTx/>
                <a:uFillTx/>
                <a:latin typeface="Arial"/>
                <a:cs typeface="Arial"/>
                <a:sym typeface="Arial"/>
              </a:rPr>
              <a:t>Columns</a:t>
            </a:r>
            <a:r>
              <a:rPr kumimoji="0" lang="en-US" sz="1200" b="0" i="0" u="none" strike="noStrike" kern="0" cap="none" spc="0" normalizeH="0" baseline="0" noProof="0" dirty="0">
                <a:ln>
                  <a:noFill/>
                </a:ln>
                <a:solidFill>
                  <a:srgbClr val="000000"/>
                </a:solidFill>
                <a:effectLst/>
                <a:uLnTx/>
                <a:uFillTx/>
                <a:latin typeface="Arial"/>
                <a:cs typeface="Arial"/>
                <a:sym typeface="Arial"/>
              </a:rPr>
              <a:t> = </a:t>
            </a:r>
            <a:r>
              <a:rPr kumimoji="0" lang="en-US" sz="1200" b="1" i="0" u="none" strike="noStrike" kern="0" cap="none" spc="0" normalizeH="0" baseline="0" noProof="0" dirty="0">
                <a:ln>
                  <a:noFill/>
                </a:ln>
                <a:solidFill>
                  <a:srgbClr val="000000"/>
                </a:solidFill>
                <a:effectLst/>
                <a:uLnTx/>
                <a:uFillTx/>
                <a:latin typeface="Arial"/>
                <a:cs typeface="Arial"/>
                <a:sym typeface="Arial"/>
              </a:rPr>
              <a:t>[Recommendation percent, 	total recommendation count]</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7" name="Google Shape;217;ge037991fde_6_0"/>
          <p:cNvSpPr/>
          <p:nvPr/>
        </p:nvSpPr>
        <p:spPr>
          <a:xfrm>
            <a:off x="5600272" y="2197235"/>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Rating details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8" name="Google Shape;218;ge037991fde_6_0"/>
          <p:cNvSpPr/>
          <p:nvPr/>
        </p:nvSpPr>
        <p:spPr>
          <a:xfrm>
            <a:off x="5574403" y="3482288"/>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Reviews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9" name="Google Shape;219;ge037991fde_6_0"/>
          <p:cNvSpPr/>
          <p:nvPr/>
        </p:nvSpPr>
        <p:spPr>
          <a:xfrm>
            <a:off x="5600272" y="4791913"/>
            <a:ext cx="2104200" cy="1174800"/>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Recommendation details of the product</a:t>
            </a:r>
          </a:p>
        </p:txBody>
      </p:sp>
      <p:sp>
        <p:nvSpPr>
          <p:cNvPr id="32" name="Google Shape;208;ge037991fde_6_0">
            <a:extLst>
              <a:ext uri="{FF2B5EF4-FFF2-40B4-BE49-F238E27FC236}">
                <a16:creationId xmlns:a16="http://schemas.microsoft.com/office/drawing/2014/main" id="{517C5D51-F9F1-D64B-B406-645C39CB79AD}"/>
              </a:ext>
            </a:extLst>
          </p:cNvPr>
          <p:cNvSpPr/>
          <p:nvPr/>
        </p:nvSpPr>
        <p:spPr>
          <a:xfrm>
            <a:off x="7690225" y="2250983"/>
            <a:ext cx="3818024" cy="4484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1697 </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oogle Shape;209;ge037991fde_6_0">
            <a:extLst>
              <a:ext uri="{FF2B5EF4-FFF2-40B4-BE49-F238E27FC236}">
                <a16:creationId xmlns:a16="http://schemas.microsoft.com/office/drawing/2014/main" id="{DA17215B-4EF3-CF46-BCEB-1790F7A1BC6A}"/>
              </a:ext>
            </a:extLst>
          </p:cNvPr>
          <p:cNvSpPr/>
          <p:nvPr/>
        </p:nvSpPr>
        <p:spPr>
          <a:xfrm>
            <a:off x="7724458" y="2761476"/>
            <a:ext cx="3783792" cy="593297"/>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[Average rating, Rating count,    	Individual counts of 1–5-star ratings]</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0" name="Elbow Connector 9">
            <a:extLst>
              <a:ext uri="{FF2B5EF4-FFF2-40B4-BE49-F238E27FC236}">
                <a16:creationId xmlns:a16="http://schemas.microsoft.com/office/drawing/2014/main" id="{11167FAB-98A9-AD42-A316-54021B8273CE}"/>
              </a:ext>
            </a:extLst>
          </p:cNvPr>
          <p:cNvCxnSpPr>
            <a:cxnSpLocks/>
            <a:stCxn id="201" idx="6"/>
            <a:endCxn id="210" idx="1"/>
          </p:cNvCxnSpPr>
          <p:nvPr/>
        </p:nvCxnSpPr>
        <p:spPr>
          <a:xfrm flipV="1">
            <a:off x="2822460" y="1475010"/>
            <a:ext cx="2751943" cy="2117725"/>
          </a:xfrm>
          <a:prstGeom prst="bentConnector3">
            <a:avLst>
              <a:gd name="adj1" fmla="val 7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70F1CDE-D8D7-4949-9DFC-574857ACFAE7}"/>
              </a:ext>
            </a:extLst>
          </p:cNvPr>
          <p:cNvCxnSpPr>
            <a:cxnSpLocks/>
            <a:stCxn id="201" idx="6"/>
            <a:endCxn id="217" idx="1"/>
          </p:cNvCxnSpPr>
          <p:nvPr/>
        </p:nvCxnSpPr>
        <p:spPr>
          <a:xfrm flipV="1">
            <a:off x="2822460" y="2784635"/>
            <a:ext cx="2777812" cy="808100"/>
          </a:xfrm>
          <a:prstGeom prst="bentConnector3">
            <a:avLst>
              <a:gd name="adj1" fmla="val 8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79DE6746-0203-7748-9180-68D907B12AB2}"/>
              </a:ext>
            </a:extLst>
          </p:cNvPr>
          <p:cNvCxnSpPr>
            <a:cxnSpLocks/>
            <a:stCxn id="201" idx="6"/>
            <a:endCxn id="218" idx="1"/>
          </p:cNvCxnSpPr>
          <p:nvPr/>
        </p:nvCxnSpPr>
        <p:spPr>
          <a:xfrm>
            <a:off x="2822460" y="3592735"/>
            <a:ext cx="2751943" cy="476953"/>
          </a:xfrm>
          <a:prstGeom prst="bentConnector3">
            <a:avLst>
              <a:gd name="adj1" fmla="val 7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A1CED621-585E-4F4F-BF7D-A005D82E153A}"/>
              </a:ext>
            </a:extLst>
          </p:cNvPr>
          <p:cNvCxnSpPr>
            <a:cxnSpLocks/>
            <a:stCxn id="201" idx="6"/>
            <a:endCxn id="219" idx="1"/>
          </p:cNvCxnSpPr>
          <p:nvPr/>
        </p:nvCxnSpPr>
        <p:spPr>
          <a:xfrm>
            <a:off x="2822460" y="3592735"/>
            <a:ext cx="2777812" cy="1786578"/>
          </a:xfrm>
          <a:prstGeom prst="bentConnector3">
            <a:avLst>
              <a:gd name="adj1" fmla="val 44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399F66-BC57-4943-9DDA-0C24CC1BB54A}"/>
              </a:ext>
            </a:extLst>
          </p:cNvPr>
          <p:cNvSpPr txBox="1"/>
          <p:nvPr/>
        </p:nvSpPr>
        <p:spPr>
          <a:xfrm>
            <a:off x="3111071" y="1106702"/>
            <a:ext cx="2200589" cy="338554"/>
          </a:xfrm>
          <a:prstGeom prst="rect">
            <a:avLst/>
          </a:prstGeom>
          <a:noFill/>
        </p:spPr>
        <p:txBody>
          <a:bodyPr wrap="square" rtlCol="0">
            <a:spAutoFit/>
          </a:bodyPr>
          <a:lstStyle/>
          <a:p>
            <a:r>
              <a:rPr lang="en-US" sz="1600" dirty="0"/>
              <a:t>Independent variable</a:t>
            </a:r>
          </a:p>
        </p:txBody>
      </p:sp>
      <p:sp>
        <p:nvSpPr>
          <p:cNvPr id="59" name="TextBox 58">
            <a:extLst>
              <a:ext uri="{FF2B5EF4-FFF2-40B4-BE49-F238E27FC236}">
                <a16:creationId xmlns:a16="http://schemas.microsoft.com/office/drawing/2014/main" id="{888EA5A9-084A-9F4E-9FF6-1F21CEDCDE45}"/>
              </a:ext>
            </a:extLst>
          </p:cNvPr>
          <p:cNvSpPr txBox="1"/>
          <p:nvPr/>
        </p:nvSpPr>
        <p:spPr>
          <a:xfrm>
            <a:off x="3124454" y="2364595"/>
            <a:ext cx="2200589" cy="338554"/>
          </a:xfrm>
          <a:prstGeom prst="rect">
            <a:avLst/>
          </a:prstGeom>
          <a:noFill/>
        </p:spPr>
        <p:txBody>
          <a:bodyPr wrap="square" rtlCol="0">
            <a:spAutoFit/>
          </a:bodyPr>
          <a:lstStyle/>
          <a:p>
            <a:r>
              <a:rPr lang="en-US" sz="1600" dirty="0"/>
              <a:t>Independent variable</a:t>
            </a:r>
          </a:p>
        </p:txBody>
      </p:sp>
      <p:sp>
        <p:nvSpPr>
          <p:cNvPr id="60" name="TextBox 59">
            <a:extLst>
              <a:ext uri="{FF2B5EF4-FFF2-40B4-BE49-F238E27FC236}">
                <a16:creationId xmlns:a16="http://schemas.microsoft.com/office/drawing/2014/main" id="{1020D614-4386-774F-B8C2-EF8B9221272D}"/>
              </a:ext>
            </a:extLst>
          </p:cNvPr>
          <p:cNvSpPr txBox="1"/>
          <p:nvPr/>
        </p:nvSpPr>
        <p:spPr>
          <a:xfrm>
            <a:off x="3124454" y="3661934"/>
            <a:ext cx="2200589" cy="338554"/>
          </a:xfrm>
          <a:prstGeom prst="rect">
            <a:avLst/>
          </a:prstGeom>
          <a:noFill/>
        </p:spPr>
        <p:txBody>
          <a:bodyPr wrap="square" rtlCol="0">
            <a:spAutoFit/>
          </a:bodyPr>
          <a:lstStyle/>
          <a:p>
            <a:r>
              <a:rPr lang="en-US" sz="1600" dirty="0"/>
              <a:t>Independent variable</a:t>
            </a:r>
          </a:p>
        </p:txBody>
      </p:sp>
      <p:sp>
        <p:nvSpPr>
          <p:cNvPr id="61" name="TextBox 60">
            <a:extLst>
              <a:ext uri="{FF2B5EF4-FFF2-40B4-BE49-F238E27FC236}">
                <a16:creationId xmlns:a16="http://schemas.microsoft.com/office/drawing/2014/main" id="{90BD4599-0B51-2147-8F91-706CF4F0CF3C}"/>
              </a:ext>
            </a:extLst>
          </p:cNvPr>
          <p:cNvSpPr txBox="1"/>
          <p:nvPr/>
        </p:nvSpPr>
        <p:spPr>
          <a:xfrm>
            <a:off x="3098136" y="5001113"/>
            <a:ext cx="2200589" cy="338554"/>
          </a:xfrm>
          <a:prstGeom prst="rect">
            <a:avLst/>
          </a:prstGeom>
          <a:noFill/>
        </p:spPr>
        <p:txBody>
          <a:bodyPr wrap="square" rtlCol="0">
            <a:spAutoFit/>
          </a:bodyPr>
          <a:lstStyle/>
          <a:p>
            <a:r>
              <a:rPr lang="en-US" sz="1600" dirty="0"/>
              <a:t>Dependent variable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animBg="1"/>
      <p:bldP spid="210" grpId="0" animBg="1"/>
      <p:bldP spid="213" grpId="0" animBg="1"/>
      <p:bldP spid="214" grpId="0" animBg="1"/>
      <p:bldP spid="215" grpId="0" animBg="1"/>
      <p:bldP spid="216" grpId="0" animBg="1"/>
      <p:bldP spid="217" grpId="0" animBg="1"/>
      <p:bldP spid="218" grpId="0" animBg="1"/>
      <p:bldP spid="219" grpId="0" animBg="1"/>
      <p:bldP spid="32" grpId="0" animBg="1"/>
      <p:bldP spid="33" grpId="0" animBg="1"/>
      <p:bldP spid="40" grpId="0"/>
      <p:bldP spid="59"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9"/>
        <p:cNvGrpSpPr/>
        <p:nvPr/>
      </p:nvGrpSpPr>
      <p:grpSpPr>
        <a:xfrm>
          <a:off x="0" y="0"/>
          <a:ext cx="0" cy="0"/>
          <a:chOff x="0" y="0"/>
          <a:chExt cx="0" cy="0"/>
        </a:xfrm>
      </p:grpSpPr>
      <p:sp>
        <p:nvSpPr>
          <p:cNvPr id="292" name="Google Shape;292;p5"/>
          <p:cNvSpPr txBox="1"/>
          <p:nvPr/>
        </p:nvSpPr>
        <p:spPr>
          <a:xfrm>
            <a:off x="578756" y="3263899"/>
            <a:ext cx="10726056" cy="6309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a:solidFill>
                  <a:schemeClr val="lt1"/>
                </a:solidFill>
                <a:latin typeface="Poppins"/>
                <a:ea typeface="Poppins"/>
                <a:cs typeface="Poppins"/>
                <a:sym typeface="Poppins"/>
              </a:rPr>
              <a:t>Exploratory Data Analysis</a:t>
            </a:r>
            <a:endParaRPr/>
          </a:p>
        </p:txBody>
      </p:sp>
      <p:sp>
        <p:nvSpPr>
          <p:cNvPr id="293" name="Google Shape;293;p5"/>
          <p:cNvSpPr txBox="1"/>
          <p:nvPr/>
        </p:nvSpPr>
        <p:spPr>
          <a:xfrm>
            <a:off x="615042" y="2973614"/>
            <a:ext cx="2743199"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dirty="0">
                <a:solidFill>
                  <a:schemeClr val="lt1"/>
                </a:solidFill>
                <a:latin typeface="Poppins"/>
                <a:ea typeface="Poppins"/>
                <a:cs typeface="Poppins"/>
                <a:sym typeface="Poppins"/>
              </a:rPr>
              <a:t>Section 2</a:t>
            </a:r>
            <a:endParaRPr dirty="0"/>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455441" y="5206876"/>
            <a:ext cx="6480853" cy="957704"/>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ct val="100000"/>
              <a:buChar char="●"/>
            </a:pPr>
            <a:endParaRPr lang="en-GB" sz="1600" dirty="0"/>
          </a:p>
          <a:p>
            <a:pPr marL="457200" lvl="0" indent="-342900" algn="l" rtl="0">
              <a:spcBef>
                <a:spcPts val="0"/>
              </a:spcBef>
              <a:spcAft>
                <a:spcPts val="0"/>
              </a:spcAft>
              <a:buSzPts val="1800"/>
              <a:buChar char="●"/>
            </a:pPr>
            <a:endParaRPr sz="1600" dirty="0"/>
          </a:p>
        </p:txBody>
      </p:sp>
      <p:sp>
        <p:nvSpPr>
          <p:cNvPr id="301" name="Google Shape;301;gde8665f01c_0_32"/>
          <p:cNvSpPr txBox="1"/>
          <p:nvPr/>
        </p:nvSpPr>
        <p:spPr>
          <a:xfrm>
            <a:off x="304799" y="179308"/>
            <a:ext cx="8004314" cy="55396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E414D"/>
                </a:solidFill>
                <a:effectLst/>
                <a:uLnTx/>
                <a:uFillTx/>
                <a:latin typeface="Poppins"/>
                <a:ea typeface="Poppins"/>
                <a:cs typeface="Poppins"/>
                <a:sym typeface="Poppins"/>
              </a:rPr>
              <a:t>Distribution of price for different products:</a:t>
            </a:r>
            <a:endParaRPr kumimoji="0" sz="1400" b="0" i="0" u="none" strike="noStrike" kern="0" cap="none" spc="0" normalizeH="0" baseline="0" noProof="0" dirty="0">
              <a:ln>
                <a:noFill/>
              </a:ln>
              <a:solidFill>
                <a:srgbClr val="FE414D"/>
              </a:solidFill>
              <a:effectLst/>
              <a:uLnTx/>
              <a:uFillTx/>
              <a:latin typeface="Poppins Medium"/>
              <a:ea typeface="Poppins Medium"/>
              <a:cs typeface="Poppins Medium"/>
              <a:sym typeface="Poppins Medium"/>
            </a:endParaRPr>
          </a:p>
        </p:txBody>
      </p:sp>
      <p:pic>
        <p:nvPicPr>
          <p:cNvPr id="3078" name="Picture 6">
            <a:extLst>
              <a:ext uri="{FF2B5EF4-FFF2-40B4-BE49-F238E27FC236}">
                <a16:creationId xmlns:a16="http://schemas.microsoft.com/office/drawing/2014/main" id="{FC4BD375-D9D0-6843-946B-F69290B78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294" y="764977"/>
            <a:ext cx="4950907" cy="50490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F35FBD1-AA7A-3341-981E-0081DD4DE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41" y="881000"/>
            <a:ext cx="6329736" cy="4685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5F4D6-25AD-DC49-8E4C-CD6D42DE81C9}"/>
              </a:ext>
            </a:extLst>
          </p:cNvPr>
          <p:cNvSpPr txBox="1"/>
          <p:nvPr/>
        </p:nvSpPr>
        <p:spPr>
          <a:xfrm>
            <a:off x="455440" y="5940028"/>
            <a:ext cx="9298159" cy="523220"/>
          </a:xfrm>
          <a:prstGeom prst="rect">
            <a:avLst/>
          </a:prstGeom>
          <a:noFill/>
        </p:spPr>
        <p:txBody>
          <a:bodyPr wrap="square" rtlCol="0">
            <a:spAutoFit/>
          </a:bodyPr>
          <a:lstStyle/>
          <a:p>
            <a:r>
              <a:rPr lang="en-US" dirty="0"/>
              <a:t>Price per unit of whiskey products ranges from $0.79 to $5,999.90 which is further binned into 3 categories (Low price, Medium price, High price) such that total number of products within each category remains almost same.</a:t>
            </a:r>
          </a:p>
        </p:txBody>
      </p:sp>
    </p:spTree>
    <p:extLst>
      <p:ext uri="{BB962C8B-B14F-4D97-AF65-F5344CB8AC3E}">
        <p14:creationId xmlns:p14="http://schemas.microsoft.com/office/powerpoint/2010/main" val="157434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304799" y="1491104"/>
            <a:ext cx="4764157" cy="4818256"/>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ct val="100000"/>
              <a:buChar char="●"/>
            </a:pPr>
            <a:r>
              <a:rPr lang="en-GB" sz="1600" dirty="0"/>
              <a:t>Out of 1694 products, 78% of total products belong to 4-5 star rating category. </a:t>
            </a:r>
            <a:endParaRPr sz="1600" dirty="0"/>
          </a:p>
          <a:p>
            <a:pPr marL="457200" lvl="0" indent="-342900" algn="l" rtl="0">
              <a:lnSpc>
                <a:spcPct val="200000"/>
              </a:lnSpc>
              <a:spcBef>
                <a:spcPts val="0"/>
              </a:spcBef>
              <a:spcAft>
                <a:spcPts val="0"/>
              </a:spcAft>
              <a:buSzPct val="100000"/>
              <a:buChar char="●"/>
            </a:pPr>
            <a:r>
              <a:rPr lang="en-GB" sz="1600" dirty="0"/>
              <a:t>Almost 1632 (97%) products have rating &gt;3 star , while average rating of all the products is around 4.39</a:t>
            </a:r>
          </a:p>
          <a:p>
            <a:pPr marL="457200" lvl="0" indent="-342900" algn="l" rtl="0">
              <a:lnSpc>
                <a:spcPct val="200000"/>
              </a:lnSpc>
              <a:spcBef>
                <a:spcPts val="0"/>
              </a:spcBef>
              <a:spcAft>
                <a:spcPts val="0"/>
              </a:spcAft>
              <a:buSzPct val="100000"/>
              <a:buChar char="●"/>
            </a:pPr>
            <a:r>
              <a:rPr lang="en-GB" sz="1600" dirty="0"/>
              <a:t>In lower rating bins, high priced products have major contribution. </a:t>
            </a:r>
          </a:p>
        </p:txBody>
      </p:sp>
      <p:sp>
        <p:nvSpPr>
          <p:cNvPr id="301" name="Google Shape;301;gde8665f01c_0_32"/>
          <p:cNvSpPr txBox="1"/>
          <p:nvPr/>
        </p:nvSpPr>
        <p:spPr>
          <a:xfrm>
            <a:off x="304799" y="327032"/>
            <a:ext cx="8004314"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accent1"/>
                </a:solidFill>
                <a:latin typeface="Poppins"/>
                <a:ea typeface="Poppins"/>
                <a:cs typeface="Poppins"/>
                <a:sym typeface="Poppins"/>
              </a:rPr>
              <a:t>Distribution of products based on rating and price</a:t>
            </a:r>
            <a:endParaRPr dirty="0">
              <a:solidFill>
                <a:schemeClr val="accent1"/>
              </a:solidFill>
              <a:latin typeface="Poppins Medium"/>
              <a:ea typeface="Poppins Medium"/>
              <a:cs typeface="Poppins Medium"/>
              <a:sym typeface="Poppins Medium"/>
            </a:endParaRPr>
          </a:p>
        </p:txBody>
      </p:sp>
      <p:pic>
        <p:nvPicPr>
          <p:cNvPr id="1028" name="Picture 4">
            <a:extLst>
              <a:ext uri="{FF2B5EF4-FFF2-40B4-BE49-F238E27FC236}">
                <a16:creationId xmlns:a16="http://schemas.microsoft.com/office/drawing/2014/main" id="{69BF4BA8-DA49-E149-8DC7-B1212A25B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253" y="1008264"/>
            <a:ext cx="6978549" cy="5301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7269</TotalTime>
  <Words>2775</Words>
  <Application>Microsoft Macintosh PowerPoint</Application>
  <PresentationFormat>Widescreen</PresentationFormat>
  <Paragraphs>478</Paragraphs>
  <Slides>52</Slides>
  <Notes>52</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52</vt:i4>
      </vt:variant>
    </vt:vector>
  </HeadingPairs>
  <TitlesOfParts>
    <vt:vector size="64" baseType="lpstr">
      <vt:lpstr>Calibri</vt:lpstr>
      <vt:lpstr>Poppins SemiBold</vt:lpstr>
      <vt:lpstr>Arial</vt:lpstr>
      <vt:lpstr>Wingdings</vt:lpstr>
      <vt:lpstr>Poppins Medium</vt:lpstr>
      <vt:lpstr>Calibri Light</vt:lpstr>
      <vt:lpstr>Poppins</vt:lpstr>
      <vt:lpstr>Brand Mark</vt:lpstr>
      <vt:lpstr>Content</vt:lpstr>
      <vt:lpstr>Office Theme</vt:lpstr>
      <vt:lpstr>Back Cover</vt:lpstr>
      <vt:lpstr>1_Content</vt:lpstr>
      <vt:lpstr>PowerPoint Presentation</vt:lpstr>
      <vt:lpstr>PowerPoint Presentation</vt:lpstr>
      <vt:lpstr>The background to our problem is... </vt:lpstr>
      <vt:lpstr>PowerPoint Presentation</vt:lpstr>
      <vt:lpstr>PowerPoint Presentation</vt:lpstr>
      <vt:lpstr>About dataset</vt:lpstr>
      <vt:lpstr>PowerPoint Presentation</vt:lpstr>
      <vt:lpstr>PowerPoint Presentation</vt:lpstr>
      <vt:lpstr>PowerPoint Presentation</vt:lpstr>
      <vt:lpstr>PowerPoint Presentation</vt:lpstr>
      <vt:lpstr>Similar products analysis</vt:lpstr>
      <vt:lpstr>PowerPoint Presentation</vt:lpstr>
      <vt:lpstr>Pros and Cons</vt:lpstr>
      <vt:lpstr>Review Text Cleaning</vt:lpstr>
      <vt:lpstr>Sentiment analysis</vt:lpstr>
      <vt:lpstr>Sentiment score vs Recommendation percent</vt:lpstr>
      <vt:lpstr>Positive Sentiment analysis</vt:lpstr>
      <vt:lpstr>Negative Sentiment analysis</vt:lpstr>
      <vt:lpstr>Word embeddings</vt:lpstr>
      <vt:lpstr>PowerPoint Presentation</vt:lpstr>
      <vt:lpstr> Different datasets for different levels of model</vt:lpstr>
      <vt:lpstr>PowerPoint Presentation</vt:lpstr>
      <vt:lpstr>PowerPoint Presentation</vt:lpstr>
      <vt:lpstr>PowerPoint Presentation</vt:lpstr>
      <vt:lpstr> PDP for Rating &amp; Final sentiment score</vt:lpstr>
      <vt:lpstr> PDP for Pros count &amp; Cons count</vt:lpstr>
      <vt:lpstr> Model Interpretation for Level 1 dataset</vt:lpstr>
      <vt:lpstr> Model Interpretation for Level 2 dataset</vt:lpstr>
      <vt:lpstr> Model Interpretation for Level 3 dataset</vt:lpstr>
      <vt:lpstr> Results – Level 1 dataset</vt:lpstr>
      <vt:lpstr>PowerPoint Presentation</vt:lpstr>
      <vt:lpstr>PowerPoint Presentation</vt:lpstr>
      <vt:lpstr>PowerPoint Presentation</vt:lpstr>
      <vt:lpstr>Conclusion &amp; Business aspects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PDP for price &amp; reviews count</vt:lpstr>
      <vt:lpstr> PDP for Positive &amp; Negative sentiment count</vt:lpstr>
      <vt:lpstr> PDP for Review sentiment &amp; Review title sentiment </vt:lpstr>
      <vt:lpstr> PDP for 1-star count &amp; 5-star count</vt:lpstr>
      <vt:lpstr> Model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Akshat Singhal</cp:lastModifiedBy>
  <cp:revision>17</cp:revision>
  <dcterms:created xsi:type="dcterms:W3CDTF">2018-11-16T01:56:21Z</dcterms:created>
  <dcterms:modified xsi:type="dcterms:W3CDTF">2021-11-11T11:30:58Z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Jive_VersionGuid">
    <vt:lpwstr>713f7b39-1f45-48c6-b5d3-aef925e80eb5</vt:lpwstr>
  </property>
  <property fmtid="{D5CDD505-2E9C-101B-9397-08002B2CF9AE}" pid="4" name="Offisync_UniqueId">
    <vt:lpwstr>167823</vt:lpwstr>
  </property>
  <property fmtid="{D5CDD505-2E9C-101B-9397-08002B2CF9AE}" pid="5" name="Jive_LatestUserAccountName">
    <vt:lpwstr>sanraj</vt:lpwstr>
  </property>
  <property fmtid="{D5CDD505-2E9C-101B-9397-08002B2CF9AE}" pid="6" name="Offisync_UpdateToken">
    <vt:lpwstr>6</vt:lpwstr>
  </property>
  <property fmtid="{D5CDD505-2E9C-101B-9397-08002B2CF9AE}" pid="7" name="Offisync_ProviderInitializationData">
    <vt:lpwstr>https://vox.publicis.sapient.com</vt:lpwstr>
  </property>
</Properties>
</file>